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32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20AF-5BC6-3A42-8FAD-5D3DF5F4A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F23F-22A6-5387-F239-FB3B3249B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Dalam Al-Quran, </a:t>
            </a:r>
            <a:r>
              <a:rPr lang="en-US" dirty="0" err="1"/>
              <a:t>Hadits</a:t>
            </a:r>
            <a:r>
              <a:rPr lang="en-US" dirty="0"/>
              <a:t>, Syariah dan </a:t>
            </a:r>
            <a:r>
              <a:rPr lang="en-US" dirty="0" err="1"/>
              <a:t>Tradisi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4DF89-3D0F-735E-0D75-A2F608B0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685" y="340739"/>
            <a:ext cx="1143160" cy="1438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B7142-16D5-A660-EEB3-273B19AF0337}"/>
              </a:ext>
            </a:extLst>
          </p:cNvPr>
          <p:cNvSpPr txBox="1"/>
          <p:nvPr/>
        </p:nvSpPr>
        <p:spPr>
          <a:xfrm>
            <a:off x="9010996" y="1828800"/>
            <a:ext cx="318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Dr. Ahmad Sarwat, </a:t>
            </a:r>
            <a:r>
              <a:rPr lang="en-US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Lc.,MA</a:t>
            </a:r>
            <a:endParaRPr lang="en-US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6B87-A13E-2E3C-8506-6BED39E2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Shalat</a:t>
            </a:r>
            <a:r>
              <a:rPr lang="en-US" dirty="0"/>
              <a:t> </a:t>
            </a:r>
            <a:r>
              <a:rPr lang="en-US" dirty="0" err="1"/>
              <a:t>Ied</a:t>
            </a:r>
            <a:r>
              <a:rPr lang="en-US" dirty="0"/>
              <a:t> di </a:t>
            </a:r>
            <a:r>
              <a:rPr lang="en-US" dirty="0" err="1"/>
              <a:t>Mushalla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BACA-A5B6-C596-63A7-8F201D3A3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كَانَ رَسُولُ اللَّهِ ﷺ يَخْرُجُ يَوْمَ الْفِطْرِ وَالْأَضْحَى إِلَى الْمُصَلَّى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endParaRPr lang="en-US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badi" panose="020B0604020104020204" pitchFamily="34" charset="0"/>
              </a:rPr>
              <a:t>Dari Abu Sa’id al-Khudri </a:t>
            </a:r>
            <a:r>
              <a:rPr lang="en-US" dirty="0" err="1">
                <a:latin typeface="Abadi" panose="020B0604020104020204" pitchFamily="34" charset="0"/>
              </a:rPr>
              <a:t>ra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bahwa</a:t>
            </a:r>
            <a:r>
              <a:rPr lang="en-US" dirty="0">
                <a:latin typeface="Abadi" panose="020B0604020104020204" pitchFamily="34" charset="0"/>
              </a:rPr>
              <a:t> Rasulullah SAW </a:t>
            </a:r>
            <a:r>
              <a:rPr lang="en-US" dirty="0" err="1">
                <a:latin typeface="Abadi" panose="020B0604020104020204" pitchFamily="34" charset="0"/>
              </a:rPr>
              <a:t>biasa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keluar</a:t>
            </a:r>
            <a:r>
              <a:rPr lang="en-US" dirty="0">
                <a:latin typeface="Abadi" panose="020B0604020104020204" pitchFamily="34" charset="0"/>
              </a:rPr>
              <a:t> pada </a:t>
            </a:r>
            <a:r>
              <a:rPr lang="en-US" dirty="0" err="1">
                <a:latin typeface="Abadi" panose="020B0604020104020204" pitchFamily="34" charset="0"/>
              </a:rPr>
              <a:t>hari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Idul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Fitri</a:t>
            </a:r>
            <a:r>
              <a:rPr lang="en-US" dirty="0">
                <a:latin typeface="Abadi" panose="020B0604020104020204" pitchFamily="34" charset="0"/>
              </a:rPr>
              <a:t> dan </a:t>
            </a:r>
            <a:r>
              <a:rPr lang="en-US" dirty="0" err="1">
                <a:latin typeface="Abadi" panose="020B0604020104020204" pitchFamily="34" charset="0"/>
              </a:rPr>
              <a:t>Idul</a:t>
            </a:r>
            <a:r>
              <a:rPr lang="en-US" dirty="0">
                <a:latin typeface="Abadi" panose="020B0604020104020204" pitchFamily="34" charset="0"/>
              </a:rPr>
              <a:t> Adha </a:t>
            </a:r>
            <a:r>
              <a:rPr lang="en-US" dirty="0" err="1">
                <a:latin typeface="Abadi" panose="020B0604020104020204" pitchFamily="34" charset="0"/>
              </a:rPr>
              <a:t>menuju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mushalla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dirty="0">
                <a:latin typeface="Abadi" panose="020B0604020104020204" pitchFamily="34" charset="0"/>
              </a:rPr>
              <a:t>(HR. al-Bukhari dan Muslim)</a:t>
            </a:r>
          </a:p>
        </p:txBody>
      </p:sp>
    </p:spTree>
    <p:extLst>
      <p:ext uri="{BB962C8B-B14F-4D97-AF65-F5344CB8AC3E}">
        <p14:creationId xmlns:p14="http://schemas.microsoft.com/office/powerpoint/2010/main" val="77789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A990-DA8A-5189-355A-CED7E3CC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E7CA8-1348-7A0F-FF08-2EABB3E8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74617" cy="35993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Jika masjid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luas</a:t>
            </a:r>
            <a:r>
              <a:rPr lang="en-US" sz="3200" dirty="0"/>
              <a:t> </a:t>
            </a:r>
            <a:r>
              <a:rPr lang="en-US" sz="3200" dirty="0" err="1"/>
              <a:t>lalu</a:t>
            </a:r>
            <a:r>
              <a:rPr lang="en-US" sz="3200" dirty="0"/>
              <a:t>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shalat</a:t>
            </a:r>
            <a:r>
              <a:rPr lang="en-US" sz="3200" dirty="0"/>
              <a:t> (‘Id) di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lapang</a:t>
            </a:r>
            <a:r>
              <a:rPr lang="en-US" sz="3200" dirty="0"/>
              <a:t>, maka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mengapa</a:t>
            </a:r>
            <a:r>
              <a:rPr lang="en-US" sz="3200" dirty="0"/>
              <a:t>.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masjid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sempit</a:t>
            </a:r>
            <a:r>
              <a:rPr lang="en-US" sz="3200" dirty="0"/>
              <a:t> </a:t>
            </a:r>
            <a:r>
              <a:rPr lang="en-US" sz="3200" dirty="0" err="1"/>
              <a:t>lalu</a:t>
            </a:r>
            <a:r>
              <a:rPr lang="en-US" sz="3200" dirty="0"/>
              <a:t>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shalat</a:t>
            </a:r>
            <a:r>
              <a:rPr lang="en-US" sz="3200" dirty="0"/>
              <a:t> di </a:t>
            </a:r>
            <a:r>
              <a:rPr lang="en-US" sz="3200" dirty="0" err="1"/>
              <a:t>dalamnya</a:t>
            </a:r>
            <a:r>
              <a:rPr lang="en-US" sz="3200" dirty="0"/>
              <a:t> dan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keluar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lapang</a:t>
            </a:r>
            <a:r>
              <a:rPr lang="en-US" sz="3200" dirty="0"/>
              <a:t>, maka </a:t>
            </a:r>
            <a:r>
              <a:rPr lang="en-US" sz="3200" dirty="0" err="1"/>
              <a:t>hal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dimakruhkan</a:t>
            </a:r>
            <a:r>
              <a:rPr lang="en-US" sz="3200" dirty="0"/>
              <a:t>. </a:t>
            </a:r>
            <a:r>
              <a:rPr lang="en-US" sz="3200" dirty="0" err="1"/>
              <a:t>Sebab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meninggalkan</a:t>
            </a:r>
            <a:r>
              <a:rPr lang="en-US" sz="3200" dirty="0"/>
              <a:t> masjid dan </a:t>
            </a:r>
            <a:r>
              <a:rPr lang="en-US" sz="3200" dirty="0" err="1"/>
              <a:t>shalat</a:t>
            </a:r>
            <a:r>
              <a:rPr lang="en-US" sz="3200" dirty="0"/>
              <a:t> di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lapang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mudarat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.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meninggalkan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lapang</a:t>
            </a:r>
            <a:r>
              <a:rPr lang="en-US" sz="3200" dirty="0"/>
              <a:t> dan </a:t>
            </a:r>
            <a:r>
              <a:rPr lang="en-US" sz="3200" dirty="0" err="1"/>
              <a:t>shalat</a:t>
            </a:r>
            <a:r>
              <a:rPr lang="en-US" sz="3200" dirty="0"/>
              <a:t> di masjid yang </a:t>
            </a:r>
            <a:r>
              <a:rPr lang="en-US" sz="3200" dirty="0" err="1"/>
              <a:t>sempit</a:t>
            </a:r>
            <a:r>
              <a:rPr lang="en-US" sz="3200" dirty="0"/>
              <a:t>,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kesusahan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berdesak-desakan</a:t>
            </a:r>
            <a:r>
              <a:rPr lang="en-US" sz="3200" dirty="0"/>
              <a:t>, dan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 </a:t>
            </a:r>
            <a:r>
              <a:rPr lang="en-US" sz="3200" dirty="0" err="1"/>
              <a:t>sebagian</a:t>
            </a:r>
            <a:r>
              <a:rPr lang="en-US" sz="3200" dirty="0"/>
              <a:t> dari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ketinggalan</a:t>
            </a:r>
            <a:r>
              <a:rPr lang="en-US" sz="3200" dirty="0"/>
              <a:t> </a:t>
            </a:r>
            <a:r>
              <a:rPr lang="en-US" sz="3200" dirty="0" err="1"/>
              <a:t>shalat</a:t>
            </a:r>
            <a:r>
              <a:rPr lang="en-US" sz="3200" dirty="0"/>
              <a:t>.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i="1" dirty="0">
                <a:solidFill>
                  <a:srgbClr val="FFFF00"/>
                </a:solidFill>
              </a:rPr>
              <a:t>Al-</a:t>
            </a:r>
            <a:r>
              <a:rPr lang="en-US" sz="3200" i="1" dirty="0" err="1">
                <a:solidFill>
                  <a:srgbClr val="FFFF00"/>
                </a:solidFill>
              </a:rPr>
              <a:t>Majmū</a:t>
            </a:r>
            <a:r>
              <a:rPr lang="en-US" sz="3200" i="1" dirty="0">
                <a:solidFill>
                  <a:srgbClr val="FFFF00"/>
                </a:solidFill>
              </a:rPr>
              <a:t>‘ </a:t>
            </a:r>
            <a:r>
              <a:rPr lang="en-US" sz="3200" i="1" dirty="0" err="1">
                <a:solidFill>
                  <a:srgbClr val="FFFF00"/>
                </a:solidFill>
              </a:rPr>
              <a:t>Syarḥ</a:t>
            </a:r>
            <a:r>
              <a:rPr lang="en-US" sz="3200" i="1" dirty="0">
                <a:solidFill>
                  <a:srgbClr val="FFFF00"/>
                </a:solidFill>
              </a:rPr>
              <a:t> al-</a:t>
            </a:r>
            <a:r>
              <a:rPr lang="en-US" sz="3200" i="1" dirty="0" err="1">
                <a:solidFill>
                  <a:srgbClr val="FFFF00"/>
                </a:solidFill>
              </a:rPr>
              <a:t>Muhadzdzab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karya</a:t>
            </a:r>
            <a:r>
              <a:rPr lang="en-US" sz="3200" dirty="0">
                <a:solidFill>
                  <a:srgbClr val="FFFF00"/>
                </a:solidFill>
              </a:rPr>
              <a:t> Imam An-Nawawi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CAA0-60D7-F029-5E5A-FD4C8CD1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Bertakbir</a:t>
            </a:r>
            <a:r>
              <a:rPr lang="en-US" dirty="0"/>
              <a:t> Ketika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Mushalla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E203-F623-648D-CF2A-BFA5EAD62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SA" sz="4000" dirty="0">
                <a:effectLst/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كَانَ النَّاسُ يُكَبِّرُونَ فيِ العِيْدِ حِينَ يَخْرُجُونَ مِنْ مَنَازِلِهمْ حَتَّى يَأْتُوا المـُصَلِّى وَحَتَّى يَخْرُجُ الإِمَامُ فَإِذَا خَرَجَ الإِماَمُ سَكَتُوا فَإِذَا كَبَّرَ كَبِّرُوا</a:t>
            </a:r>
            <a:endParaRPr lang="en-US" sz="4000" dirty="0">
              <a:effectLst/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Dahulu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orang-orang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bertakbir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hari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raya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ketika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mereka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keluar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dari rumah-rumah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mereka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hingga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tempat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shalat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imam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keluar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maka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mereka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pun diam. Bila imam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bertakbir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maka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mereka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pun </a:t>
            </a:r>
            <a:r>
              <a:rPr lang="en-US" sz="2800" i="1" dirty="0" err="1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bertakbir</a:t>
            </a:r>
            <a:r>
              <a:rPr lang="en-US" sz="2800" i="1" dirty="0">
                <a:solidFill>
                  <a:srgbClr val="FFFF00"/>
                </a:solidFill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9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EF9E-2B40-8DC7-0642-F8CF2386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8DF4-98FA-6322-F610-C35748D2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Budak Wanita </a:t>
            </a:r>
            <a:r>
              <a:rPr lang="en-US" dirty="0" err="1"/>
              <a:t>Menyanyi</a:t>
            </a:r>
            <a:r>
              <a:rPr lang="en-US" dirty="0"/>
              <a:t> Di </a:t>
            </a:r>
            <a:r>
              <a:rPr lang="en-US" dirty="0" err="1"/>
              <a:t>Hadapan</a:t>
            </a:r>
            <a:r>
              <a:rPr lang="en-US" dirty="0"/>
              <a:t> Nabi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8BFDD-BC58-6044-FB8D-00BA097A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23999" cy="4213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عَنْ عَائِشَةَ «أَنَّ أَبَا بَكْرٍ دَخَلَ عَلَيْهَا، وَالنَّبِيُّ ﷺ عِنْدَهَا، يَوْمَ فِطْرٍ أَوْ أَضْحًى، وَعِنْدَهَا قَيْنَتَانِ بِمَا تَقَاذَفَتِ الْأَنْصَارُ يَوْمَ بُعَاثٍ، فَقَالَ أَبُو بَكْرٍ: مِزْمَارُ الشَّيْطَانِ مَرَّتَيْنِ، فَقَالَ النَّبِيُّ ﷺ: دَعْهُمَا يَا أَبَا بَكْرٍ، إِنَّ لِكُلِّ قَوْمٍ عِيدًا، وَإِنَّ عِيدَنَا هَذَا الْيَوْمُ</a:t>
            </a:r>
          </a:p>
          <a:p>
            <a:pPr marL="0" indent="0" algn="ctr">
              <a:buNone/>
            </a:pPr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​</a:t>
            </a:r>
            <a:endParaRPr lang="en-US" sz="44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8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5F2F-87CD-CBC4-700B-C01811BC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Budak Wanita </a:t>
            </a:r>
            <a:r>
              <a:rPr lang="en-US" dirty="0" err="1"/>
              <a:t>Menyanyi</a:t>
            </a:r>
            <a:r>
              <a:rPr lang="en-US" dirty="0"/>
              <a:t> Di </a:t>
            </a:r>
            <a:r>
              <a:rPr lang="en-US" dirty="0" err="1"/>
              <a:t>Hadapan</a:t>
            </a:r>
            <a:r>
              <a:rPr lang="en-US" dirty="0"/>
              <a:t> Nabi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A9F7-2070-AB18-23DE-1F3680CB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73628" cy="4213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Dari 'Aisyah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Abu Bakar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rumahnya</a:t>
            </a:r>
            <a:r>
              <a:rPr lang="en-US" sz="2800" dirty="0"/>
              <a:t>, </a:t>
            </a:r>
            <a:r>
              <a:rPr lang="en-US" sz="2800" dirty="0" err="1"/>
              <a:t>sementara</a:t>
            </a:r>
            <a:r>
              <a:rPr lang="en-US" sz="2800" dirty="0"/>
              <a:t> Nabi SAW </a:t>
            </a:r>
            <a:r>
              <a:rPr lang="en-US" sz="2800" dirty="0" err="1"/>
              <a:t>berada</a:t>
            </a:r>
            <a:r>
              <a:rPr lang="en-US" sz="2800" dirty="0"/>
              <a:t> di </a:t>
            </a:r>
            <a:r>
              <a:rPr lang="en-US" sz="2800" dirty="0" err="1"/>
              <a:t>sisinya</a:t>
            </a:r>
            <a:r>
              <a:rPr lang="en-US" sz="2800" dirty="0"/>
              <a:t> pada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Idul</a:t>
            </a:r>
            <a:r>
              <a:rPr lang="en-US" sz="2800" dirty="0"/>
              <a:t> </a:t>
            </a:r>
            <a:r>
              <a:rPr lang="en-US" sz="2800" dirty="0" err="1"/>
              <a:t>Fitri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Idul</a:t>
            </a:r>
            <a:r>
              <a:rPr lang="en-US" sz="2800" dirty="0"/>
              <a:t> Adha. Di rumah 'Aisyah </a:t>
            </a:r>
            <a:r>
              <a:rPr lang="en-US" sz="2800" dirty="0" err="1"/>
              <a:t>ada</a:t>
            </a:r>
            <a:r>
              <a:rPr lang="en-US" sz="2800" dirty="0"/>
              <a:t> dua </a:t>
            </a:r>
            <a:r>
              <a:rPr lang="en-US" sz="2800" dirty="0" err="1"/>
              <a:t>budak</a:t>
            </a:r>
            <a:r>
              <a:rPr lang="en-US" sz="2800" dirty="0"/>
              <a:t> </a:t>
            </a:r>
            <a:r>
              <a:rPr lang="en-US" sz="2800" dirty="0" err="1"/>
              <a:t>wanita</a:t>
            </a:r>
            <a:r>
              <a:rPr lang="en-US" sz="2800" dirty="0"/>
              <a:t> yang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bernyanyi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pertempuran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kaum</a:t>
            </a:r>
            <a:r>
              <a:rPr lang="en-US" sz="2800" dirty="0"/>
              <a:t> Anshar pada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Bu’ats</a:t>
            </a:r>
            <a:r>
              <a:rPr lang="en-US" sz="2800" dirty="0"/>
              <a:t>. </a:t>
            </a:r>
          </a:p>
          <a:p>
            <a:pPr marL="0" indent="0" algn="ctr">
              <a:buNone/>
            </a:pPr>
            <a:r>
              <a:rPr lang="en-US" sz="2800" dirty="0"/>
              <a:t>Maka Abu Bakar </a:t>
            </a:r>
            <a:r>
              <a:rPr lang="en-US" sz="2800" dirty="0" err="1"/>
              <a:t>berkata</a:t>
            </a:r>
            <a:r>
              <a:rPr lang="en-US" sz="2800" dirty="0"/>
              <a:t>: ‘</a:t>
            </a:r>
            <a:r>
              <a:rPr lang="en-US" sz="2800" dirty="0" err="1"/>
              <a:t>Seruling</a:t>
            </a:r>
            <a:r>
              <a:rPr lang="en-US" sz="2800" dirty="0"/>
              <a:t> </a:t>
            </a:r>
            <a:r>
              <a:rPr lang="en-US" sz="2800" dirty="0" err="1"/>
              <a:t>setan</a:t>
            </a:r>
            <a:r>
              <a:rPr lang="en-US" sz="2800" dirty="0"/>
              <a:t>, (dua kali)”. Lalu Nabi SAW </a:t>
            </a:r>
            <a:r>
              <a:rPr lang="en-US" sz="2800" dirty="0" err="1"/>
              <a:t>bersabda</a:t>
            </a:r>
            <a:r>
              <a:rPr lang="en-US" sz="2800" dirty="0"/>
              <a:t>: </a:t>
            </a:r>
          </a:p>
          <a:p>
            <a:pPr marL="0" indent="0" algn="ctr">
              <a:buNone/>
            </a:pPr>
            <a:r>
              <a:rPr lang="en-US" sz="2800" dirty="0"/>
              <a:t>‘</a:t>
            </a:r>
            <a:r>
              <a:rPr lang="en-US" sz="2800" dirty="0" err="1"/>
              <a:t>Biarkan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, </a:t>
            </a:r>
            <a:r>
              <a:rPr lang="en-US" sz="2800" dirty="0" err="1"/>
              <a:t>wahai</a:t>
            </a:r>
            <a:r>
              <a:rPr lang="en-US" sz="2800" dirty="0"/>
              <a:t> Abu Bakar. </a:t>
            </a:r>
            <a:r>
              <a:rPr lang="en-US" sz="2800" dirty="0" err="1"/>
              <a:t>Sesungguhnya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kaum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raya</a:t>
            </a:r>
            <a:r>
              <a:rPr lang="en-US" sz="2800" dirty="0"/>
              <a:t>, dan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raya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adalah </a:t>
            </a:r>
            <a:r>
              <a:rPr lang="en-US" sz="2800" dirty="0" err="1"/>
              <a:t>hari</a:t>
            </a:r>
            <a:r>
              <a:rPr lang="en-US" sz="2800" dirty="0"/>
              <a:t> ini.’</a:t>
            </a:r>
          </a:p>
          <a:p>
            <a:pPr marL="0" indent="0" algn="ctr">
              <a:buNone/>
            </a:pPr>
            <a:r>
              <a:rPr lang="en-US" sz="2800" dirty="0"/>
              <a:t>(HR. Bukhari) </a:t>
            </a:r>
          </a:p>
        </p:txBody>
      </p:sp>
    </p:spTree>
    <p:extLst>
      <p:ext uri="{BB962C8B-B14F-4D97-AF65-F5344CB8AC3E}">
        <p14:creationId xmlns:p14="http://schemas.microsoft.com/office/powerpoint/2010/main" val="265968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A703D-7DB3-4DA6-D57B-B709A00A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95" t="18736" r="-1" b="-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8DAB5-D9D3-7C0C-109B-1AC25AF0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 err="1"/>
              <a:t>Takbiran</a:t>
            </a:r>
            <a:r>
              <a:rPr lang="en-US" sz="4000" dirty="0"/>
              <a:t> </a:t>
            </a:r>
            <a:r>
              <a:rPr lang="en-US" sz="4000" dirty="0" err="1"/>
              <a:t>Tradisi</a:t>
            </a:r>
            <a:r>
              <a:rPr lang="en-US" sz="4000" dirty="0"/>
              <a:t> Indonesia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07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78" name="Picture 207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80" name="Picture 207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082" name="Rectangle 208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086" name="Group 2085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20" name="Rectangle 2119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8" name="Picture 2087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319FD-9EF0-C13A-0F42-5C80C144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Kue Lebaran : Tradisi Idul Fithri</a:t>
            </a:r>
          </a:p>
        </p:txBody>
      </p:sp>
      <p:pic>
        <p:nvPicPr>
          <p:cNvPr id="2052" name="Picture 4" descr="Suasana Malam Berburu Kue Lebaran Murah Di Pasar Kue Subuh Senen Jakarta |  Ramadan Night Walk">
            <a:extLst>
              <a:ext uri="{FF2B5EF4-FFF2-40B4-BE49-F238E27FC236}">
                <a16:creationId xmlns:a16="http://schemas.microsoft.com/office/drawing/2014/main" id="{A4CB5B35-42E1-AF1D-E8F2-4C7BB3C9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744"/>
          <a:stretch/>
        </p:blipFill>
        <p:spPr bwMode="auto">
          <a:xfrm>
            <a:off x="20" y="10"/>
            <a:ext cx="8966180" cy="419892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2" name="Rectangle 2091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Rectangle 2120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7C613A-D137-4797-2D50-43EBF019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80" r="12500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10556-AEFC-2381-6BBD-AFCFB493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 dirty="0" err="1"/>
              <a:t>Tradisi</a:t>
            </a:r>
            <a:r>
              <a:rPr lang="en-US" sz="3200" dirty="0"/>
              <a:t> </a:t>
            </a:r>
            <a:r>
              <a:rPr lang="en-US" sz="3200" dirty="0" err="1"/>
              <a:t>Lebaran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3322-D2B7-E38B-2561-540E8683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6546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B611D4-DDCA-DC22-0924-5F77F786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8" r="12712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8A104-4AFD-5BBF-AC21-B626F88F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Pulang Mudik Tradisi Lebaran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10A4-E904-6F8A-6D33-4FC49F3B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1137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3089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3092" name="Picture 3091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93" name="Rectangle 3092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AutoShape 2" descr="Contoh Ucapan Sungkem Bahasa Jawa saat Lebaran Idul Fitri Lengkap Artinya,  Bisa Catat dan Simpan Dulu nih! - Ayo Semarang">
            <a:extLst>
              <a:ext uri="{FF2B5EF4-FFF2-40B4-BE49-F238E27FC236}">
                <a16:creationId xmlns:a16="http://schemas.microsoft.com/office/drawing/2014/main" id="{20227D0B-986F-8293-7A5E-0B6CE436F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9675" y="742950"/>
            <a:ext cx="885525" cy="8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A01DD-C8CC-5B03-1DFD-1B8B700C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Sungkeman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Tradisi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Lebaran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089" name="Picture 308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95D3-DE21-919D-A62D-81F40FDE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Ngaturaken Sugeng Riyadi, Begini Tata Cara Sungkem dan Mengucapkan Hari  Raya Idul Fitri Kepada Orang Tua dalam Bahasa Jawa - Pantura Post">
            <a:extLst>
              <a:ext uri="{FF2B5EF4-FFF2-40B4-BE49-F238E27FC236}">
                <a16:creationId xmlns:a16="http://schemas.microsoft.com/office/drawing/2014/main" id="{6F8EE3AB-C56C-BE02-1CD9-25985C5A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451158"/>
            <a:ext cx="5629268" cy="39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2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D6CA-FDA2-C6D9-0EA7-1EFA4BC8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Bahasa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AF4D-C79B-61AA-CFF9-EE10A2BF5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73628" cy="35993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A" sz="3000" b="0" i="0" dirty="0">
                <a:solidFill>
                  <a:srgbClr val="FFFF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قَالَ عِيسَى ابْنُ مَرْيَمَ اللَّهُمَّ رَبَّنَا أَنْزِلْ عَلَيْنَا مَائِدَةً مِنَ السَّمَاءِ تَكُونُ لَنَا</a:t>
            </a:r>
            <a:r>
              <a:rPr lang="ar-SA" sz="4300" b="0" i="0" dirty="0">
                <a:solidFill>
                  <a:srgbClr val="FFFF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4300" b="0" i="0" dirty="0">
              <a:solidFill>
                <a:srgbClr val="FFFF00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buNone/>
            </a:pPr>
            <a:r>
              <a:rPr lang="ar-SA" sz="14900" i="0" dirty="0">
                <a:solidFill>
                  <a:srgbClr val="FFFF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عِيدًا </a:t>
            </a:r>
            <a:endParaRPr lang="en-US" sz="14900" i="0" dirty="0">
              <a:solidFill>
                <a:srgbClr val="FFFF00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buNone/>
            </a:pPr>
            <a:r>
              <a:rPr lang="ar-SA" sz="2800" i="0" dirty="0">
                <a:solidFill>
                  <a:srgbClr val="FFFF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لِأَوَّلِنَا وَآخِرِنَا وَآيَةً مِنْكَ ۖ وَارْزُقْنَا وَأَنْتَ خَيْرُ الرَّازِقِينَ</a:t>
            </a:r>
            <a:endParaRPr lang="ar-SA" sz="5400" i="0" dirty="0">
              <a:solidFill>
                <a:srgbClr val="FFFF00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buNone/>
            </a:pPr>
            <a:r>
              <a:rPr lang="en-US" sz="2800" b="0" i="0" u="none" strike="noStrike" dirty="0">
                <a:effectLst/>
                <a:latin typeface="system-ui"/>
              </a:rPr>
              <a:t>Ya Tuhan kami </a:t>
            </a:r>
            <a:r>
              <a:rPr lang="en-US" sz="2800" b="0" i="0" u="none" strike="noStrike" dirty="0" err="1">
                <a:effectLst/>
                <a:latin typeface="system-ui"/>
              </a:rPr>
              <a:t>turunkanlah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effectLst/>
                <a:latin typeface="system-ui"/>
              </a:rPr>
              <a:t>kiranya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effectLst/>
                <a:latin typeface="system-ui"/>
              </a:rPr>
              <a:t>kepada</a:t>
            </a:r>
            <a:r>
              <a:rPr lang="en-US" sz="2800" b="0" i="0" u="none" strike="noStrike" dirty="0">
                <a:effectLst/>
                <a:latin typeface="system-ui"/>
              </a:rPr>
              <a:t> kami </a:t>
            </a:r>
            <a:r>
              <a:rPr lang="en-US" sz="2800" b="0" i="0" u="none" strike="noStrike" dirty="0" err="1">
                <a:effectLst/>
                <a:latin typeface="system-ui"/>
              </a:rPr>
              <a:t>suatu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effectLst/>
                <a:latin typeface="system-ui"/>
              </a:rPr>
              <a:t>hidangan</a:t>
            </a:r>
            <a:r>
              <a:rPr lang="en-US" sz="2800" b="0" i="0" u="none" strike="noStrike" dirty="0">
                <a:effectLst/>
                <a:latin typeface="system-ui"/>
              </a:rPr>
              <a:t> dari </a:t>
            </a:r>
            <a:r>
              <a:rPr lang="en-US" sz="2800" b="0" i="0" u="none" strike="noStrike" dirty="0" err="1">
                <a:effectLst/>
                <a:latin typeface="system-ui"/>
              </a:rPr>
              <a:t>langit</a:t>
            </a:r>
            <a:r>
              <a:rPr lang="en-US" sz="2800" b="0" i="0" u="none" strike="noStrike" dirty="0">
                <a:effectLst/>
                <a:latin typeface="system-ui"/>
              </a:rPr>
              <a:t> (yang </a:t>
            </a:r>
            <a:r>
              <a:rPr lang="en-US" sz="2800" b="0" i="0" u="none" strike="noStrike" dirty="0" err="1">
                <a:effectLst/>
                <a:latin typeface="system-ui"/>
              </a:rPr>
              <a:t>hari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effectLst/>
                <a:latin typeface="system-ui"/>
              </a:rPr>
              <a:t>turunnya</a:t>
            </a:r>
            <a:r>
              <a:rPr lang="en-US" sz="2800" b="0" i="0" u="none" strike="noStrike" dirty="0">
                <a:effectLst/>
                <a:latin typeface="system-ui"/>
              </a:rPr>
              <a:t>) </a:t>
            </a:r>
            <a:r>
              <a:rPr lang="en-US" sz="2800" b="0" i="0" u="none" strike="noStrike" dirty="0" err="1">
                <a:effectLst/>
                <a:latin typeface="system-ui"/>
              </a:rPr>
              <a:t>akan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effectLst/>
                <a:latin typeface="system-ui"/>
              </a:rPr>
              <a:t>menjadi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sng" strike="noStrike" dirty="0">
                <a:solidFill>
                  <a:srgbClr val="FFFF00"/>
                </a:solidFill>
                <a:effectLst/>
                <a:latin typeface="system-ui"/>
              </a:rPr>
              <a:t>HARI RAYA</a:t>
            </a:r>
            <a:r>
              <a:rPr lang="en-US" sz="2800" b="0" i="0" u="none" strike="noStrike" dirty="0">
                <a:effectLst/>
                <a:latin typeface="system-ui"/>
              </a:rPr>
              <a:t> </a:t>
            </a:r>
            <a:r>
              <a:rPr lang="en-US" sz="2800" b="0" i="0" u="none" strike="noStrike" dirty="0" err="1">
                <a:effectLst/>
                <a:latin typeface="system-ui"/>
              </a:rPr>
              <a:t>bagi</a:t>
            </a:r>
            <a:r>
              <a:rPr lang="en-US" sz="2800" b="0" i="0" u="none" strike="noStrike" dirty="0">
                <a:effectLst/>
                <a:latin typeface="system-ui"/>
              </a:rPr>
              <a:t> kami.</a:t>
            </a:r>
          </a:p>
          <a:p>
            <a:pPr algn="ctr">
              <a:buNone/>
            </a:pPr>
            <a:r>
              <a:rPr lang="en-US" sz="2800" dirty="0">
                <a:latin typeface="system-ui"/>
              </a:rPr>
              <a:t>(QS. Al-Maidah : 114)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08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5ADE7F-4A91-7808-DC18-03D9E8C0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99" r="557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3D6D1-C06E-EE5E-E66A-775B4CD4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Ziarah Kubur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AF33-B764-1095-F63C-9FE3AB34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7829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0207-9CF3-6D94-CBD5-5F7E98FA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67B36-3932-AFB5-29CC-45138E96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983" r="20586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B06D1-2441-A7B1-72BB-07A7D4AB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Bakar Petasan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0019-0199-AE9E-D6D3-C223B395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Bahasa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AC9A-A33D-509E-5BD2-674DCAE62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Fitrh</a:t>
            </a:r>
            <a:r>
              <a:rPr lang="en-US" dirty="0"/>
              <a:t> = </a:t>
            </a:r>
            <a:r>
              <a:rPr lang="ar-SA" dirty="0"/>
              <a:t>فطر</a:t>
            </a:r>
            <a:r>
              <a:rPr lang="en-US" dirty="0"/>
              <a:t> = </a:t>
            </a:r>
            <a:r>
              <a:rPr lang="en-US" dirty="0" err="1"/>
              <a:t>MAKANAN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مَنْ ف</a:t>
            </a:r>
            <a:r>
              <a:rPr lang="ar-SA" sz="6000" u="sng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َطَّرَ</a:t>
            </a: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صَائِمًا كَانَ لَهُ مِثْلُ أَجْرِهِ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Siapa yang </a:t>
            </a:r>
            <a:r>
              <a:rPr lang="en-US" dirty="0" err="1"/>
              <a:t>MEMBERI</a:t>
            </a:r>
            <a:r>
              <a:rPr lang="en-US" dirty="0"/>
              <a:t> MAKAN (</a:t>
            </a:r>
            <a:r>
              <a:rPr lang="en-US" dirty="0" err="1"/>
              <a:t>buka</a:t>
            </a:r>
            <a:r>
              <a:rPr lang="en-US" dirty="0"/>
              <a:t>) </a:t>
            </a:r>
            <a:r>
              <a:rPr lang="en-US" dirty="0" err="1"/>
              <a:t>kepada</a:t>
            </a:r>
            <a:r>
              <a:rPr lang="en-US" dirty="0"/>
              <a:t> yang </a:t>
            </a:r>
            <a:r>
              <a:rPr lang="en-US" dirty="0" err="1"/>
              <a:t>puasa</a:t>
            </a:r>
            <a:r>
              <a:rPr lang="en-US" dirty="0"/>
              <a:t>, maka </a:t>
            </a:r>
            <a:r>
              <a:rPr lang="en-US" dirty="0" err="1"/>
              <a:t>baginya</a:t>
            </a:r>
            <a:r>
              <a:rPr lang="en-US" dirty="0"/>
              <a:t> </a:t>
            </a:r>
            <a:r>
              <a:rPr lang="en-US" dirty="0" err="1"/>
              <a:t>pahala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orang yang </a:t>
            </a:r>
            <a:r>
              <a:rPr lang="en-US" dirty="0" err="1"/>
              <a:t>berpuasa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(HR. At-</a:t>
            </a:r>
            <a:r>
              <a:rPr lang="en-US" dirty="0" err="1"/>
              <a:t>Tirmidzi</a:t>
            </a:r>
            <a:r>
              <a:rPr lang="en-US" dirty="0"/>
              <a:t> dan Ibnu Majah)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5FAA-F0B0-CB7F-E996-14D4A9B1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Bahasa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0E51-72FA-271A-A620-EED1BA87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69135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فِطْر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ar-SA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فِطْرَة</a:t>
            </a:r>
          </a:p>
          <a:p>
            <a:pPr marL="0" indent="0" algn="ctr">
              <a:buNone/>
            </a:pPr>
            <a:r>
              <a:rPr lang="en-US" sz="4800" dirty="0">
                <a:latin typeface="Abadi" panose="020B0604020104020204" pitchFamily="34" charset="0"/>
                <a:cs typeface="Arabic Typesetting" panose="03020402040406030203" pitchFamily="66" charset="-78"/>
              </a:rPr>
              <a:t>fitrah, </a:t>
            </a:r>
            <a:r>
              <a:rPr lang="en-US" sz="4800" dirty="0" err="1">
                <a:latin typeface="Abadi" panose="020B0604020104020204" pitchFamily="34" charset="0"/>
                <a:cs typeface="Arabic Typesetting" panose="03020402040406030203" pitchFamily="66" charset="-78"/>
              </a:rPr>
              <a:t>suci</a:t>
            </a:r>
            <a:r>
              <a:rPr lang="en-US" sz="4800" dirty="0">
                <a:latin typeface="Abadi" panose="020B0604020104020204" pitchFamily="34" charset="0"/>
                <a:cs typeface="Arabic Typesetting" panose="03020402040406030203" pitchFamily="66" charset="-78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4800" dirty="0">
                <a:latin typeface="Abadi" panose="020B0604020104020204" pitchFamily="34" charset="0"/>
                <a:cs typeface="Arabic Typesetting" panose="03020402040406030203" pitchFamily="66" charset="-78"/>
              </a:rPr>
              <a:t> </a:t>
            </a:r>
            <a:r>
              <a:rPr lang="en-US" sz="4800" dirty="0" err="1">
                <a:latin typeface="Abadi" panose="020B0604020104020204" pitchFamily="34" charset="0"/>
                <a:cs typeface="Arabic Typesetting" panose="03020402040406030203" pitchFamily="66" charset="-78"/>
              </a:rPr>
              <a:t>makanan</a:t>
            </a:r>
            <a:r>
              <a:rPr lang="en-US" sz="4800" dirty="0">
                <a:latin typeface="Abadi" panose="020B0604020104020204" pitchFamily="34" charset="0"/>
                <a:cs typeface="Arabic Typesetting" panose="03020402040406030203" pitchFamily="66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640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F9E0-41CE-0831-26E4-702564BD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</a:t>
            </a:r>
            <a:r>
              <a:rPr lang="en-US" dirty="0"/>
              <a:t> = Hari Raya Makan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B2B5-1382-9720-185C-0AA66DC3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err="1">
                <a:latin typeface="Abadi" panose="020B0604020104020204" pitchFamily="34" charset="0"/>
              </a:rPr>
              <a:t>Ied</a:t>
            </a:r>
            <a:r>
              <a:rPr lang="en-US" sz="3200" dirty="0">
                <a:latin typeface="Abadi" panose="020B0604020104020204" pitchFamily="34" charset="0"/>
              </a:rPr>
              <a:t> = Hari Raya - </a:t>
            </a:r>
            <a:r>
              <a:rPr lang="en-US" sz="3200" dirty="0" err="1">
                <a:latin typeface="Abadi" panose="020B0604020104020204" pitchFamily="34" charset="0"/>
              </a:rPr>
              <a:t>Fithr</a:t>
            </a:r>
            <a:r>
              <a:rPr lang="en-US" sz="3200" dirty="0">
                <a:latin typeface="Abadi" panose="020B0604020104020204" pitchFamily="34" charset="0"/>
              </a:rPr>
              <a:t> = Makan </a:t>
            </a:r>
          </a:p>
          <a:p>
            <a:pPr marL="0" indent="0">
              <a:buNone/>
            </a:pPr>
            <a:r>
              <a:rPr lang="en-US" sz="3200" dirty="0" err="1">
                <a:latin typeface="Abadi" panose="020B0604020104020204" pitchFamily="34" charset="0"/>
              </a:rPr>
              <a:t>Iedul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Fithr</a:t>
            </a:r>
            <a:r>
              <a:rPr lang="en-US" sz="3200" dirty="0">
                <a:latin typeface="Abadi" panose="020B0604020104020204" pitchFamily="34" charset="0"/>
              </a:rPr>
              <a:t> = Hari Raya Makan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Abadi" panose="020B0604020104020204" pitchFamily="34" charset="0"/>
              </a:rPr>
              <a:t>Hubungan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Iedul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Fithr</a:t>
            </a:r>
            <a:r>
              <a:rPr lang="en-US" sz="3200" dirty="0">
                <a:latin typeface="Abadi" panose="020B0604020104020204" pitchFamily="34" charset="0"/>
              </a:rPr>
              <a:t> dan Makan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Abadi" panose="020B0604020104020204" pitchFamily="34" charset="0"/>
              </a:rPr>
              <a:t>Diwajibkan</a:t>
            </a:r>
            <a:r>
              <a:rPr lang="en-US" sz="3200" dirty="0">
                <a:latin typeface="Abadi" panose="020B0604020104020204" pitchFamily="34" charset="0"/>
              </a:rPr>
              <a:t> MAKAN dan </a:t>
            </a:r>
            <a:r>
              <a:rPr lang="en-US" sz="3200" dirty="0" err="1">
                <a:latin typeface="Abadi" panose="020B0604020104020204" pitchFamily="34" charset="0"/>
              </a:rPr>
              <a:t>diharamkan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puasa</a:t>
            </a:r>
            <a:endParaRPr lang="en-US" sz="32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Abadi" panose="020B0604020104020204" pitchFamily="34" charset="0"/>
              </a:rPr>
              <a:t>Disunnahkan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memulai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hari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dengan</a:t>
            </a:r>
            <a:r>
              <a:rPr lang="en-US" sz="3200" dirty="0">
                <a:latin typeface="Abadi" panose="020B0604020104020204" pitchFamily="34" charset="0"/>
              </a:rPr>
              <a:t> MAKAN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>
                <a:latin typeface="Abadi" panose="020B0604020104020204" pitchFamily="34" charset="0"/>
              </a:rPr>
              <a:t>Diwajibkan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berbagi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MAKANAN</a:t>
            </a:r>
            <a:br>
              <a:rPr lang="en-US" dirty="0">
                <a:latin typeface="Abadi Extra Light" panose="020B0204020104020204" pitchFamily="34" charset="0"/>
              </a:rPr>
            </a:b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0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5C30-3F67-1A91-D923-00BBB1E8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</a:t>
            </a:r>
            <a:r>
              <a:rPr lang="en-US" dirty="0"/>
              <a:t> vs ‘</a:t>
            </a:r>
            <a:r>
              <a:rPr lang="en-US" dirty="0" err="1"/>
              <a:t>Asyura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9524-57F1-D49B-36F2-EF86CF7D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98" y="2303622"/>
            <a:ext cx="11157003" cy="4163680"/>
          </a:xfrm>
        </p:spPr>
        <p:txBody>
          <a:bodyPr>
            <a:normAutofit/>
          </a:bodyPr>
          <a:lstStyle/>
          <a:p>
            <a:r>
              <a:rPr lang="en-US" dirty="0"/>
              <a:t>Allah</a:t>
            </a:r>
            <a:r>
              <a:rPr lang="en-US" dirty="0">
                <a:latin typeface="Abadi" panose="020B0604020104020204" pitchFamily="34" charset="0"/>
              </a:rPr>
              <a:t> SWT </a:t>
            </a:r>
            <a:r>
              <a:rPr lang="en-US" dirty="0" err="1">
                <a:latin typeface="Abadi" panose="020B0604020104020204" pitchFamily="34" charset="0"/>
              </a:rPr>
              <a:t>menjadikan</a:t>
            </a:r>
            <a:r>
              <a:rPr lang="en-US" dirty="0">
                <a:latin typeface="Abadi" panose="020B0604020104020204" pitchFamily="34" charset="0"/>
              </a:rPr>
              <a:t> 10 Muharram (‘</a:t>
            </a:r>
            <a:r>
              <a:rPr lang="en-US" dirty="0" err="1">
                <a:latin typeface="Abadi" panose="020B0604020104020204" pitchFamily="34" charset="0"/>
              </a:rPr>
              <a:t>Asyura</a:t>
            </a:r>
            <a:r>
              <a:rPr lang="en-US" dirty="0">
                <a:latin typeface="Abadi" panose="020B0604020104020204" pitchFamily="34" charset="0"/>
              </a:rPr>
              <a:t>) </a:t>
            </a:r>
            <a:r>
              <a:rPr lang="en-US" dirty="0" err="1">
                <a:latin typeface="Abadi" panose="020B0604020104020204" pitchFamily="34" charset="0"/>
              </a:rPr>
              <a:t>sebagai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hari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raya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buat</a:t>
            </a:r>
            <a:r>
              <a:rPr lang="en-US" dirty="0">
                <a:latin typeface="Abadi" panose="020B0604020104020204" pitchFamily="34" charset="0"/>
              </a:rPr>
              <a:t> Bani Israil.</a:t>
            </a:r>
          </a:p>
          <a:p>
            <a:r>
              <a:rPr lang="en-US" dirty="0" err="1">
                <a:latin typeface="Abadi" panose="020B0604020104020204" pitchFamily="34" charset="0"/>
              </a:rPr>
              <a:t>Dilatari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hari</a:t>
            </a:r>
            <a:r>
              <a:rPr lang="en-US" dirty="0">
                <a:latin typeface="Abadi" panose="020B0604020104020204" pitchFamily="34" charset="0"/>
              </a:rPr>
              <a:t> Allah SWT </a:t>
            </a:r>
            <a:r>
              <a:rPr lang="en-US" dirty="0" err="1">
                <a:latin typeface="Abadi" panose="020B0604020104020204" pitchFamily="34" charset="0"/>
              </a:rPr>
              <a:t>menolong</a:t>
            </a:r>
            <a:r>
              <a:rPr lang="en-US" dirty="0">
                <a:latin typeface="Abadi" panose="020B0604020104020204" pitchFamily="34" charset="0"/>
              </a:rPr>
              <a:t> Bani Israil dari </a:t>
            </a:r>
            <a:r>
              <a:rPr lang="en-US" dirty="0" err="1">
                <a:latin typeface="Abadi" panose="020B0604020104020204" pitchFamily="34" charset="0"/>
              </a:rPr>
              <a:t>kejaran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Fir’aun</a:t>
            </a:r>
            <a:r>
              <a:rPr lang="en-US" dirty="0">
                <a:latin typeface="Abadi" panose="020B0604020104020204" pitchFamily="34" charset="0"/>
              </a:rPr>
              <a:t> dan </a:t>
            </a:r>
            <a:r>
              <a:rPr lang="en-US" dirty="0" err="1">
                <a:latin typeface="Abadi" panose="020B0604020104020204" pitchFamily="34" charset="0"/>
              </a:rPr>
              <a:t>tentaranya</a:t>
            </a:r>
            <a:r>
              <a:rPr lang="en-US" dirty="0">
                <a:latin typeface="Abadi" panose="020B0604020104020204" pitchFamily="34" charset="0"/>
              </a:rPr>
              <a:t> yang </a:t>
            </a:r>
            <a:r>
              <a:rPr lang="en-US" dirty="0" err="1">
                <a:latin typeface="Abadi" panose="020B0604020104020204" pitchFamily="34" charset="0"/>
              </a:rPr>
              <a:t>ditenggelamkan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Nabi Musa </a:t>
            </a:r>
            <a:r>
              <a:rPr lang="en-US" dirty="0" err="1">
                <a:latin typeface="Abadi" panose="020B0604020104020204" pitchFamily="34" charset="0"/>
              </a:rPr>
              <a:t>berpuasa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setiap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tahun</a:t>
            </a:r>
            <a:r>
              <a:rPr lang="en-US" dirty="0">
                <a:latin typeface="Abadi" panose="020B0604020104020204" pitchFamily="34" charset="0"/>
              </a:rPr>
              <a:t> 10 Muharram </a:t>
            </a:r>
            <a:r>
              <a:rPr lang="en-US" dirty="0" err="1">
                <a:latin typeface="Abadi" panose="020B0604020104020204" pitchFamily="34" charset="0"/>
              </a:rPr>
              <a:t>untuk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merayakan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kemenangan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r>
              <a:rPr lang="en-US" dirty="0">
                <a:latin typeface="Abadi" panose="020B0604020104020204" pitchFamily="34" charset="0"/>
              </a:rPr>
              <a:t>Bani Israil </a:t>
            </a:r>
            <a:r>
              <a:rPr lang="en-US" dirty="0" err="1">
                <a:latin typeface="Abadi" panose="020B0604020104020204" pitchFamily="34" charset="0"/>
              </a:rPr>
              <a:t>sampai</a:t>
            </a:r>
            <a:r>
              <a:rPr lang="en-US" dirty="0">
                <a:latin typeface="Abadi" panose="020B0604020104020204" pitchFamily="34" charset="0"/>
              </a:rPr>
              <a:t> di masa </a:t>
            </a:r>
            <a:r>
              <a:rPr lang="en-US" dirty="0" err="1">
                <a:latin typeface="Abadi" panose="020B0604020104020204" pitchFamily="34" charset="0"/>
              </a:rPr>
              <a:t>kenabian</a:t>
            </a:r>
            <a:r>
              <a:rPr lang="en-US" dirty="0">
                <a:latin typeface="Abadi" panose="020B0604020104020204" pitchFamily="34" charset="0"/>
              </a:rPr>
              <a:t> Muhammad SAW </a:t>
            </a:r>
            <a:r>
              <a:rPr lang="en-US" dirty="0" err="1">
                <a:latin typeface="Abadi" panose="020B0604020104020204" pitchFamily="34" charset="0"/>
              </a:rPr>
              <a:t>masih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puasa</a:t>
            </a:r>
            <a:r>
              <a:rPr lang="en-US" dirty="0">
                <a:latin typeface="Abadi" panose="020B0604020104020204" pitchFamily="34" charset="0"/>
              </a:rPr>
              <a:t> di Hari Raya </a:t>
            </a:r>
            <a:r>
              <a:rPr lang="en-US" dirty="0" err="1">
                <a:latin typeface="Abadi" panose="020B0604020104020204" pitchFamily="34" charset="0"/>
              </a:rPr>
              <a:t>Mereka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Allah </a:t>
            </a:r>
            <a:r>
              <a:rPr lang="en-US" dirty="0" err="1">
                <a:latin typeface="Abadi" panose="020B0604020104020204" pitchFamily="34" charset="0"/>
              </a:rPr>
              <a:t>mengubah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aturan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bagi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kaum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muslimin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yaitu</a:t>
            </a:r>
            <a:r>
              <a:rPr lang="en-US" dirty="0">
                <a:latin typeface="Abadi" panose="020B0604020104020204" pitchFamily="34" charset="0"/>
              </a:rPr>
              <a:t> Hari Raya 1 </a:t>
            </a:r>
            <a:r>
              <a:rPr lang="en-US" dirty="0" err="1">
                <a:latin typeface="Abadi" panose="020B0604020104020204" pitchFamily="34" charset="0"/>
              </a:rPr>
              <a:t>Syawal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DIHARAMKAN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berpuasa</a:t>
            </a:r>
            <a:r>
              <a:rPr lang="en-US" dirty="0">
                <a:latin typeface="Abadi" panose="020B0604020104020204" pitchFamily="34" charset="0"/>
              </a:rPr>
              <a:t> dan </a:t>
            </a:r>
            <a:r>
              <a:rPr lang="en-US" dirty="0" err="1">
                <a:latin typeface="Abadi" panose="020B0604020104020204" pitchFamily="34" charset="0"/>
              </a:rPr>
              <a:t>DIWAJIBKAN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makan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r>
              <a:rPr lang="en-US" dirty="0">
                <a:latin typeface="Abadi" panose="020B0604020104020204" pitchFamily="34" charset="0"/>
              </a:rPr>
              <a:t>Maka </a:t>
            </a:r>
            <a:r>
              <a:rPr lang="en-US" dirty="0" err="1">
                <a:latin typeface="Abadi" panose="020B0604020104020204" pitchFamily="34" charset="0"/>
              </a:rPr>
              <a:t>dinamakan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hari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raya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kaum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muslimin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dengan</a:t>
            </a:r>
            <a:r>
              <a:rPr lang="en-US" dirty="0">
                <a:latin typeface="Abadi" panose="020B0604020104020204" pitchFamily="34" charset="0"/>
              </a:rPr>
              <a:t> nama : Hari Raya Makan alias : ‘</a:t>
            </a:r>
            <a:r>
              <a:rPr lang="en-US" dirty="0" err="1">
                <a:latin typeface="Abadi" panose="020B0604020104020204" pitchFamily="34" charset="0"/>
              </a:rPr>
              <a:t>Idul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Fithr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4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E797-CD9D-C3C9-DE9B-9EA7A8AE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Ayat Al-Quran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Fithr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673C-EBB6-DA52-B502-C524A938B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Dari 30 </a:t>
            </a:r>
            <a:r>
              <a:rPr lang="en-US" sz="3200" dirty="0" err="1">
                <a:latin typeface="Abadi" panose="020B0604020104020204" pitchFamily="34" charset="0"/>
              </a:rPr>
              <a:t>juz</a:t>
            </a:r>
            <a:r>
              <a:rPr lang="en-US" sz="3200" dirty="0">
                <a:latin typeface="Abadi" panose="020B0604020104020204" pitchFamily="34" charset="0"/>
              </a:rPr>
              <a:t> Al-Quran dan 6.236 </a:t>
            </a:r>
            <a:r>
              <a:rPr lang="en-US" sz="3200" dirty="0" err="1">
                <a:latin typeface="Abadi" panose="020B0604020104020204" pitchFamily="34" charset="0"/>
              </a:rPr>
              <a:t>ayatnya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tidak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ada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satupun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ayat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bicara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tentang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Idul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Fithr</a:t>
            </a:r>
            <a:endParaRPr lang="en-US" sz="32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r>
              <a:rPr lang="en-US" sz="3200" dirty="0" err="1">
                <a:latin typeface="Abadi" panose="020B0604020104020204" pitchFamily="34" charset="0"/>
              </a:rPr>
              <a:t>Kecuali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hanya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isyarat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sekilas</a:t>
            </a:r>
            <a:r>
              <a:rPr lang="en-US" sz="3200" dirty="0">
                <a:latin typeface="Abadi" panose="020B0604020104020204" pitchFamily="34" charset="0"/>
              </a:rPr>
              <a:t>, </a:t>
            </a:r>
            <a:r>
              <a:rPr lang="en-US" sz="3200" dirty="0" err="1">
                <a:latin typeface="Abadi" panose="020B0604020104020204" pitchFamily="34" charset="0"/>
              </a:rPr>
              <a:t>yaitu</a:t>
            </a:r>
            <a:r>
              <a:rPr lang="en-US" sz="3200" dirty="0">
                <a:latin typeface="Abadi" panose="020B0604020104020204" pitchFamily="34" charset="0"/>
              </a:rPr>
              <a:t> :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algn="ctr">
              <a:buNone/>
            </a:pPr>
            <a:r>
              <a:rPr lang="ar-SA" sz="7300" b="0" i="0" dirty="0">
                <a:solidFill>
                  <a:srgbClr val="FFFF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وَلِتُكْمِلُوا الْعِدَّةَ وَلِتُكَبِّرُوا اللَّهَ</a:t>
            </a:r>
          </a:p>
          <a:p>
            <a:pPr algn="ctr">
              <a:buNone/>
            </a:pPr>
            <a:endParaRPr lang="en-US" sz="3200" b="0" i="1" dirty="0">
              <a:effectLst/>
              <a:latin typeface="system-ui"/>
            </a:endParaRPr>
          </a:p>
          <a:p>
            <a:pPr algn="ctr">
              <a:buNone/>
            </a:pPr>
            <a:r>
              <a:rPr lang="en-US" sz="3200" b="0" i="1" dirty="0" err="1">
                <a:effectLst/>
                <a:latin typeface="system-ui"/>
              </a:rPr>
              <a:t>Hendaklah</a:t>
            </a:r>
            <a:r>
              <a:rPr lang="en-US" sz="3200" b="0" i="1" dirty="0">
                <a:effectLst/>
                <a:latin typeface="system-ui"/>
              </a:rPr>
              <a:t> </a:t>
            </a:r>
            <a:r>
              <a:rPr lang="en-US" sz="3200" b="0" i="1" dirty="0" err="1">
                <a:effectLst/>
                <a:latin typeface="system-ui"/>
              </a:rPr>
              <a:t>kamu</a:t>
            </a:r>
            <a:r>
              <a:rPr lang="en-US" sz="3200" b="0" i="1" dirty="0">
                <a:effectLst/>
                <a:latin typeface="system-ui"/>
              </a:rPr>
              <a:t> </a:t>
            </a:r>
            <a:r>
              <a:rPr lang="en-US" sz="3200" b="0" i="1" dirty="0" err="1">
                <a:effectLst/>
                <a:latin typeface="system-ui"/>
              </a:rPr>
              <a:t>mencukupkan</a:t>
            </a:r>
            <a:r>
              <a:rPr lang="en-US" sz="3200" b="0" i="1" dirty="0">
                <a:effectLst/>
                <a:latin typeface="system-ui"/>
              </a:rPr>
              <a:t> </a:t>
            </a:r>
            <a:r>
              <a:rPr lang="en-US" sz="3200" b="0" i="1" dirty="0" err="1">
                <a:effectLst/>
                <a:latin typeface="system-ui"/>
              </a:rPr>
              <a:t>bilangannya</a:t>
            </a:r>
            <a:r>
              <a:rPr lang="en-US" sz="3200" b="0" i="1" dirty="0">
                <a:effectLst/>
                <a:latin typeface="system-ui"/>
              </a:rPr>
              <a:t> dan </a:t>
            </a:r>
            <a:r>
              <a:rPr lang="en-US" sz="3200" b="0" i="1" dirty="0" err="1">
                <a:effectLst/>
                <a:latin typeface="system-ui"/>
              </a:rPr>
              <a:t>mengagungkan</a:t>
            </a:r>
            <a:r>
              <a:rPr lang="en-US" sz="3200" b="0" i="1" dirty="0">
                <a:effectLst/>
                <a:latin typeface="system-ui"/>
              </a:rPr>
              <a:t> Allah</a:t>
            </a:r>
          </a:p>
          <a:p>
            <a:pPr algn="ctr">
              <a:buNone/>
            </a:pPr>
            <a:r>
              <a:rPr lang="en-US" sz="3200" b="0" i="1" dirty="0">
                <a:effectLst/>
                <a:latin typeface="system-ui"/>
              </a:rPr>
              <a:t>(QS. Al-Baqarah : 185)</a:t>
            </a:r>
            <a:endParaRPr 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2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CDED-0067-6E0C-E7CA-5B99BBAE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Makan Kurma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0873-8B7A-91E6-E631-19D701135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75112" cy="3599316"/>
          </a:xfrm>
        </p:spPr>
        <p:txBody>
          <a:bodyPr/>
          <a:lstStyle/>
          <a:p>
            <a:pPr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ar-SA" sz="5400" dirty="0">
                <a:effectLst/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عَنْ أَنَسٍ كَانَ رَسُولُ اللَّهِ لاَ يَغْدُو يَوْمَ الْفِطْرِ حَتَّى يَأْكُلَ تَمَرَاتٍ</a:t>
            </a:r>
            <a:endParaRPr lang="en-US" sz="5400" dirty="0">
              <a:effectLst/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3600" i="1" dirty="0">
              <a:effectLst/>
              <a:latin typeface="Calibri Light" panose="020F03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Dari Anas bin Malik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radliyallahuanhu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berkata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“Rasulullah SAW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berangkat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pada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Idul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Fithri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hingga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beliau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memakan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beberapa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kurma</a:t>
            </a:r>
            <a:r>
              <a:rPr lang="en-US" sz="3600" i="1" dirty="0">
                <a:effectLst/>
                <a:latin typeface="Calibri Light" panose="020F03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(HR. Bukhari)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5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87EB-A9CB-60D7-8FB4-A780705F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(Zakat </a:t>
            </a:r>
            <a:r>
              <a:rPr lang="en-US" dirty="0" err="1"/>
              <a:t>Fithr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3BBE-8D3B-971C-BCEA-205C2C46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57992" cy="35993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ar-SA" sz="5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فَرَضَ رَسُولُ اللَّهِ ﷺ زَكَاةَ الْفِطْرِ صَاعًا مِنْ تَمْرٍ، أَوْ صَاعًا مِنْ شَعِيرٍ، عَلَى الْعَبْدِ وَالْحُرِّ، وَالذَّكَرِ وَالْأُنْثَى، وَالصَّغِيرِ وَالْكَبِيرِ مِنَ الْمُسْلِمِينَ، وَأَمَرَ بِهَا أَنْ تُؤَدَّى قَبْلَ خُرُوجِ النَّاسِ إِلَى الصَّلَاةِ</a:t>
            </a:r>
            <a:endParaRPr lang="en-US" sz="5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Rasulullah SAW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mewajibkan</a:t>
            </a:r>
            <a:r>
              <a:rPr lang="en-US" dirty="0"/>
              <a:t> zakat </a:t>
            </a:r>
            <a:r>
              <a:rPr lang="en-US" dirty="0" err="1"/>
              <a:t>fithri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ṣāʿ</a:t>
            </a:r>
            <a:r>
              <a:rPr lang="en-US" dirty="0"/>
              <a:t> dari </a:t>
            </a:r>
            <a:r>
              <a:rPr lang="en-US" dirty="0" err="1"/>
              <a:t>kurma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ṣāʿ</a:t>
            </a:r>
            <a:r>
              <a:rPr lang="en-US" dirty="0"/>
              <a:t> dari </a:t>
            </a:r>
            <a:r>
              <a:rPr lang="en-US" dirty="0" err="1"/>
              <a:t>gandum</a:t>
            </a:r>
            <a:r>
              <a:rPr lang="en-US" dirty="0"/>
              <a:t>,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hamba </a:t>
            </a:r>
            <a:r>
              <a:rPr lang="en-US" dirty="0" err="1"/>
              <a:t>sahaya</a:t>
            </a:r>
            <a:r>
              <a:rPr lang="en-US" dirty="0"/>
              <a:t> dan orang </a:t>
            </a:r>
            <a:r>
              <a:rPr lang="en-US" dirty="0" err="1"/>
              <a:t>merdeka</a:t>
            </a:r>
            <a:r>
              <a:rPr lang="en-US" dirty="0"/>
              <a:t>, </a:t>
            </a:r>
            <a:r>
              <a:rPr lang="en-US" dirty="0" err="1"/>
              <a:t>laki-laki</a:t>
            </a:r>
            <a:r>
              <a:rPr lang="en-US" dirty="0"/>
              <a:t> dan </a:t>
            </a:r>
            <a:r>
              <a:rPr lang="en-US" dirty="0" err="1"/>
              <a:t>perempuan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orang </a:t>
            </a:r>
            <a:r>
              <a:rPr lang="en-US" dirty="0" err="1"/>
              <a:t>dewasa</a:t>
            </a:r>
            <a:r>
              <a:rPr lang="en-US" dirty="0"/>
              <a:t> dari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Muslimin. Dan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memerintahkan</a:t>
            </a:r>
            <a:r>
              <a:rPr lang="en-US" dirty="0"/>
              <a:t> agar zakat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ditunaikan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orang-orang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menunaikan</a:t>
            </a:r>
            <a:r>
              <a:rPr lang="en-US" dirty="0"/>
              <a:t> </a:t>
            </a:r>
            <a:r>
              <a:rPr lang="en-US" dirty="0" err="1"/>
              <a:t>shalat</a:t>
            </a:r>
            <a:r>
              <a:rPr lang="en-US" dirty="0"/>
              <a:t> (‘Id).“</a:t>
            </a:r>
          </a:p>
          <a:p>
            <a:pPr marL="0" indent="0" algn="ctr">
              <a:buNone/>
            </a:pPr>
            <a:r>
              <a:rPr lang="en-US" dirty="0"/>
              <a:t>(HR. al-Bukhari dan Muslim)</a:t>
            </a:r>
          </a:p>
        </p:txBody>
      </p:sp>
    </p:spTree>
    <p:extLst>
      <p:ext uri="{BB962C8B-B14F-4D97-AF65-F5344CB8AC3E}">
        <p14:creationId xmlns:p14="http://schemas.microsoft.com/office/powerpoint/2010/main" val="5525835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103</TotalTime>
  <Words>829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Abadi</vt:lpstr>
      <vt:lpstr>Abadi Extra Light</vt:lpstr>
      <vt:lpstr>ADLaM Display</vt:lpstr>
      <vt:lpstr>Arabic Typesetting</vt:lpstr>
      <vt:lpstr>Arial</vt:lpstr>
      <vt:lpstr>Calibri Light</vt:lpstr>
      <vt:lpstr>system-ui</vt:lpstr>
      <vt:lpstr>Times New Roman</vt:lpstr>
      <vt:lpstr>Trebuchet MS</vt:lpstr>
      <vt:lpstr>Berlin</vt:lpstr>
      <vt:lpstr>Idul Fithri</vt:lpstr>
      <vt:lpstr>Idul Fithr Secara Bahasa</vt:lpstr>
      <vt:lpstr>Idul Fithr Secara Bahasa</vt:lpstr>
      <vt:lpstr>Idul Fithr Secara Bahasa</vt:lpstr>
      <vt:lpstr>Idul Fithr = Hari Raya Makan</vt:lpstr>
      <vt:lpstr>Idul Fithr vs ‘Asyura</vt:lpstr>
      <vt:lpstr>Ayat Al-Quran Terkait Idul Fithr</vt:lpstr>
      <vt:lpstr>Makan Kurma</vt:lpstr>
      <vt:lpstr>Berbagi Makanan (Zakat Fithr)</vt:lpstr>
      <vt:lpstr>Shalat Ied di Mushalla</vt:lpstr>
      <vt:lpstr>PowerPoint Presentation</vt:lpstr>
      <vt:lpstr>Bertakbir Ketika Menuju Mushalla</vt:lpstr>
      <vt:lpstr>Budak Wanita Menyanyi Di Hadapan Nabi SAW</vt:lpstr>
      <vt:lpstr>Budak Wanita Menyanyi Di Hadapan Nabi SAW</vt:lpstr>
      <vt:lpstr>Takbiran Tradisi Indonesia</vt:lpstr>
      <vt:lpstr>Kue Lebaran : Tradisi Idul Fithri</vt:lpstr>
      <vt:lpstr>Tradisi Lebaran</vt:lpstr>
      <vt:lpstr>Pulang Mudik Tradisi Lebaran</vt:lpstr>
      <vt:lpstr>Sungkeman Tradisi Lebaran</vt:lpstr>
      <vt:lpstr>Ziarah Kubur</vt:lpstr>
      <vt:lpstr>Bakar Petasan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Ahmad Sarwat, Lc.MA</dc:creator>
  <cp:lastModifiedBy>Dr. Ahmad Sarwat, Lc.MA</cp:lastModifiedBy>
  <cp:revision>3</cp:revision>
  <dcterms:created xsi:type="dcterms:W3CDTF">2025-04-16T23:48:39Z</dcterms:created>
  <dcterms:modified xsi:type="dcterms:W3CDTF">2025-04-17T01:31:54Z</dcterms:modified>
</cp:coreProperties>
</file>