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41" r:id="rId1"/>
  </p:sldMasterIdLst>
  <p:notesMasterIdLst>
    <p:notesMasterId r:id="rId26"/>
  </p:notesMasterIdLst>
  <p:sldIdLst>
    <p:sldId id="256" r:id="rId2"/>
    <p:sldId id="265" r:id="rId3"/>
    <p:sldId id="266" r:id="rId4"/>
    <p:sldId id="267" r:id="rId5"/>
    <p:sldId id="257" r:id="rId6"/>
    <p:sldId id="268" r:id="rId7"/>
    <p:sldId id="258" r:id="rId8"/>
    <p:sldId id="269" r:id="rId9"/>
    <p:sldId id="262" r:id="rId10"/>
    <p:sldId id="281" r:id="rId11"/>
    <p:sldId id="260" r:id="rId12"/>
    <p:sldId id="280" r:id="rId13"/>
    <p:sldId id="259" r:id="rId14"/>
    <p:sldId id="270" r:id="rId15"/>
    <p:sldId id="271" r:id="rId16"/>
    <p:sldId id="272" r:id="rId17"/>
    <p:sldId id="273" r:id="rId18"/>
    <p:sldId id="278" r:id="rId19"/>
    <p:sldId id="279" r:id="rId20"/>
    <p:sldId id="274" r:id="rId21"/>
    <p:sldId id="275" r:id="rId22"/>
    <p:sldId id="276" r:id="rId23"/>
    <p:sldId id="277" r:id="rId24"/>
    <p:sldId id="261"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8" autoAdjust="0"/>
  </p:normalViewPr>
  <p:slideViewPr>
    <p:cSldViewPr snapToGrid="0">
      <p:cViewPr varScale="1">
        <p:scale>
          <a:sx n="69" d="100"/>
          <a:sy n="69" d="100"/>
        </p:scale>
        <p:origin x="1157" y="278"/>
      </p:cViewPr>
      <p:guideLst/>
    </p:cSldViewPr>
  </p:slideViewPr>
  <p:outlineViewPr>
    <p:cViewPr>
      <p:scale>
        <a:sx n="33" d="100"/>
        <a:sy n="33" d="100"/>
      </p:scale>
      <p:origin x="0" y="-2868"/>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86" d="100"/>
          <a:sy n="86" d="100"/>
        </p:scale>
        <p:origin x="3864"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6C5630A-C79B-4AC7-A33C-A19689D6972A}" type="doc">
      <dgm:prSet loTypeId="urn:microsoft.com/office/officeart/2008/layout/LinedList" loCatId="list" qsTypeId="urn:microsoft.com/office/officeart/2005/8/quickstyle/simple1" qsCatId="simple" csTypeId="urn:microsoft.com/office/officeart/2005/8/colors/colorful2" csCatId="colorful" phldr="1"/>
      <dgm:spPr/>
      <dgm:t>
        <a:bodyPr/>
        <a:lstStyle/>
        <a:p>
          <a:endParaRPr lang="en-US"/>
        </a:p>
      </dgm:t>
    </dgm:pt>
    <dgm:pt modelId="{D29E8FD7-2F11-4C63-982C-02AAF087ED73}">
      <dgm:prSet custT="1"/>
      <dgm:spPr/>
      <dgm:t>
        <a:bodyPr/>
        <a:lstStyle/>
        <a:p>
          <a:pPr algn="ctr" rtl="1"/>
          <a:r>
            <a:rPr lang="ar-SA" sz="3200" b="0" i="0">
              <a:latin typeface="Arabic Typesetting" panose="03020402040406030203" pitchFamily="66" charset="-78"/>
              <a:cs typeface="Arabic Typesetting" panose="03020402040406030203" pitchFamily="66" charset="-78"/>
            </a:rPr>
            <a:t>هُوَ الَّذِي أَنْزَلَ عَلَيْكَ الْكِتَابَ مِنْهُ آيَاتٌ مُحْكَمَاتٌ هُنَّ أُمُّ الْكِتَابِ وَأُخَرُ </a:t>
          </a:r>
        </a:p>
        <a:p>
          <a:pPr algn="ctr" rtl="1"/>
          <a:r>
            <a:rPr lang="ar-SA" sz="4800" b="0" i="0">
              <a:solidFill>
                <a:srgbClr val="C00000"/>
              </a:solidFill>
              <a:latin typeface="Arabic Typesetting" panose="03020402040406030203" pitchFamily="66" charset="-78"/>
              <a:cs typeface="Arabic Typesetting" panose="03020402040406030203" pitchFamily="66" charset="-78"/>
            </a:rPr>
            <a:t>مُتَشَابِهَاتٌ ۖ</a:t>
          </a:r>
        </a:p>
        <a:p>
          <a:pPr algn="ctr"/>
          <a:endParaRPr lang="en-US" sz="4000">
            <a:latin typeface="Arabic Typesetting" panose="03020402040406030203" pitchFamily="66" charset="-78"/>
            <a:cs typeface="Arabic Typesetting" panose="03020402040406030203" pitchFamily="66" charset="-78"/>
          </a:endParaRPr>
        </a:p>
      </dgm:t>
    </dgm:pt>
    <dgm:pt modelId="{EC5FD6BD-01DF-4715-8E47-626F43642596}" type="parTrans" cxnId="{961DD272-EFC0-4A41-A937-E06DA945491E}">
      <dgm:prSet/>
      <dgm:spPr/>
      <dgm:t>
        <a:bodyPr/>
        <a:lstStyle/>
        <a:p>
          <a:endParaRPr lang="en-US"/>
        </a:p>
      </dgm:t>
    </dgm:pt>
    <dgm:pt modelId="{101BBDC5-4184-40E5-9728-DF64CC0BA6F1}" type="sibTrans" cxnId="{961DD272-EFC0-4A41-A937-E06DA945491E}">
      <dgm:prSet/>
      <dgm:spPr/>
      <dgm:t>
        <a:bodyPr/>
        <a:lstStyle/>
        <a:p>
          <a:endParaRPr lang="en-US"/>
        </a:p>
      </dgm:t>
    </dgm:pt>
    <dgm:pt modelId="{D433F02B-FB5E-48EE-9A67-E62666252A2B}">
      <dgm:prSet/>
      <dgm:spPr/>
      <dgm:t>
        <a:bodyPr/>
        <a:lstStyle/>
        <a:p>
          <a:pPr algn="ctr"/>
          <a:r>
            <a:rPr lang="en-ID" b="0"/>
            <a:t>Dialah yang menurunkan Al Kitab (Al Quran) kepada kamu. Di antara (isi)nya ada ayat-ayat yang muhkamaat, itulah pokok-pokok isi Al qur´an dan yang lain (ayat-ayat) </a:t>
          </a:r>
          <a:r>
            <a:rPr lang="en-ID" b="1">
              <a:solidFill>
                <a:srgbClr val="C00000"/>
              </a:solidFill>
            </a:rPr>
            <a:t>mutasyaabihaat.</a:t>
          </a:r>
          <a:r>
            <a:rPr lang="en-ID" b="0"/>
            <a:t> (QS. Ali Imran : 7)</a:t>
          </a:r>
          <a:endParaRPr lang="en-US"/>
        </a:p>
      </dgm:t>
    </dgm:pt>
    <dgm:pt modelId="{8DAF74EF-0CE9-44EA-B8AF-7553027A42BD}" type="parTrans" cxnId="{E113E663-B1DA-4DBE-8332-021D6CDA34BA}">
      <dgm:prSet/>
      <dgm:spPr/>
      <dgm:t>
        <a:bodyPr/>
        <a:lstStyle/>
        <a:p>
          <a:endParaRPr lang="en-US"/>
        </a:p>
      </dgm:t>
    </dgm:pt>
    <dgm:pt modelId="{32B68B12-3041-47DB-BC25-9167121AA7AD}" type="sibTrans" cxnId="{E113E663-B1DA-4DBE-8332-021D6CDA34BA}">
      <dgm:prSet/>
      <dgm:spPr/>
      <dgm:t>
        <a:bodyPr/>
        <a:lstStyle/>
        <a:p>
          <a:endParaRPr lang="en-US"/>
        </a:p>
      </dgm:t>
    </dgm:pt>
    <dgm:pt modelId="{0CEE88AD-A292-4D64-BD28-CA25DAC2A59C}" type="pres">
      <dgm:prSet presAssocID="{86C5630A-C79B-4AC7-A33C-A19689D6972A}" presName="vert0" presStyleCnt="0">
        <dgm:presLayoutVars>
          <dgm:dir/>
          <dgm:animOne val="branch"/>
          <dgm:animLvl val="lvl"/>
        </dgm:presLayoutVars>
      </dgm:prSet>
      <dgm:spPr/>
    </dgm:pt>
    <dgm:pt modelId="{0D924AD2-F025-46F5-9CB2-E01A3BEFBC21}" type="pres">
      <dgm:prSet presAssocID="{D29E8FD7-2F11-4C63-982C-02AAF087ED73}" presName="thickLine" presStyleLbl="alignNode1" presStyleIdx="0" presStyleCnt="2"/>
      <dgm:spPr/>
    </dgm:pt>
    <dgm:pt modelId="{4A3FF677-53F2-48A3-BAB3-0784D9B1D69D}" type="pres">
      <dgm:prSet presAssocID="{D29E8FD7-2F11-4C63-982C-02AAF087ED73}" presName="horz1" presStyleCnt="0"/>
      <dgm:spPr/>
    </dgm:pt>
    <dgm:pt modelId="{C26BA6B9-6CEB-4928-82F8-C6BCA0974BE3}" type="pres">
      <dgm:prSet presAssocID="{D29E8FD7-2F11-4C63-982C-02AAF087ED73}" presName="tx1" presStyleLbl="revTx" presStyleIdx="0" presStyleCnt="2"/>
      <dgm:spPr/>
    </dgm:pt>
    <dgm:pt modelId="{EDD44781-682B-4907-8EEC-F994C5375F93}" type="pres">
      <dgm:prSet presAssocID="{D29E8FD7-2F11-4C63-982C-02AAF087ED73}" presName="vert1" presStyleCnt="0"/>
      <dgm:spPr/>
    </dgm:pt>
    <dgm:pt modelId="{21576438-4F51-4FD4-9CC1-A9F4EF674E14}" type="pres">
      <dgm:prSet presAssocID="{D433F02B-FB5E-48EE-9A67-E62666252A2B}" presName="thickLine" presStyleLbl="alignNode1" presStyleIdx="1" presStyleCnt="2"/>
      <dgm:spPr/>
    </dgm:pt>
    <dgm:pt modelId="{CCFE54F4-F4F9-4FAE-9414-92B0FDE572B5}" type="pres">
      <dgm:prSet presAssocID="{D433F02B-FB5E-48EE-9A67-E62666252A2B}" presName="horz1" presStyleCnt="0"/>
      <dgm:spPr/>
    </dgm:pt>
    <dgm:pt modelId="{219BF890-C762-41F5-B484-CE220F1388E7}" type="pres">
      <dgm:prSet presAssocID="{D433F02B-FB5E-48EE-9A67-E62666252A2B}" presName="tx1" presStyleLbl="revTx" presStyleIdx="1" presStyleCnt="2"/>
      <dgm:spPr/>
    </dgm:pt>
    <dgm:pt modelId="{1418256D-886B-47AF-811A-168EE82AA35F}" type="pres">
      <dgm:prSet presAssocID="{D433F02B-FB5E-48EE-9A67-E62666252A2B}" presName="vert1" presStyleCnt="0"/>
      <dgm:spPr/>
    </dgm:pt>
  </dgm:ptLst>
  <dgm:cxnLst>
    <dgm:cxn modelId="{E113E663-B1DA-4DBE-8332-021D6CDA34BA}" srcId="{86C5630A-C79B-4AC7-A33C-A19689D6972A}" destId="{D433F02B-FB5E-48EE-9A67-E62666252A2B}" srcOrd="1" destOrd="0" parTransId="{8DAF74EF-0CE9-44EA-B8AF-7553027A42BD}" sibTransId="{32B68B12-3041-47DB-BC25-9167121AA7AD}"/>
    <dgm:cxn modelId="{7580A564-80D3-4E6A-B430-FFEAE730ACA7}" type="presOf" srcId="{D29E8FD7-2F11-4C63-982C-02AAF087ED73}" destId="{C26BA6B9-6CEB-4928-82F8-C6BCA0974BE3}" srcOrd="0" destOrd="0" presId="urn:microsoft.com/office/officeart/2008/layout/LinedList"/>
    <dgm:cxn modelId="{961DD272-EFC0-4A41-A937-E06DA945491E}" srcId="{86C5630A-C79B-4AC7-A33C-A19689D6972A}" destId="{D29E8FD7-2F11-4C63-982C-02AAF087ED73}" srcOrd="0" destOrd="0" parTransId="{EC5FD6BD-01DF-4715-8E47-626F43642596}" sibTransId="{101BBDC5-4184-40E5-9728-DF64CC0BA6F1}"/>
    <dgm:cxn modelId="{63651F58-5B70-409A-AFF2-2FA2E88F7843}" type="presOf" srcId="{D433F02B-FB5E-48EE-9A67-E62666252A2B}" destId="{219BF890-C762-41F5-B484-CE220F1388E7}" srcOrd="0" destOrd="0" presId="urn:microsoft.com/office/officeart/2008/layout/LinedList"/>
    <dgm:cxn modelId="{890062EA-BE92-4159-8E1A-55FDBAA512ED}" type="presOf" srcId="{86C5630A-C79B-4AC7-A33C-A19689D6972A}" destId="{0CEE88AD-A292-4D64-BD28-CA25DAC2A59C}" srcOrd="0" destOrd="0" presId="urn:microsoft.com/office/officeart/2008/layout/LinedList"/>
    <dgm:cxn modelId="{9C18CC44-52CC-467A-9675-F0150899DF9F}" type="presParOf" srcId="{0CEE88AD-A292-4D64-BD28-CA25DAC2A59C}" destId="{0D924AD2-F025-46F5-9CB2-E01A3BEFBC21}" srcOrd="0" destOrd="0" presId="urn:microsoft.com/office/officeart/2008/layout/LinedList"/>
    <dgm:cxn modelId="{B2373A4D-A97C-4738-94CA-68F7315A2DDA}" type="presParOf" srcId="{0CEE88AD-A292-4D64-BD28-CA25DAC2A59C}" destId="{4A3FF677-53F2-48A3-BAB3-0784D9B1D69D}" srcOrd="1" destOrd="0" presId="urn:microsoft.com/office/officeart/2008/layout/LinedList"/>
    <dgm:cxn modelId="{92B69486-5339-4197-A2F7-1D4B8E3599D3}" type="presParOf" srcId="{4A3FF677-53F2-48A3-BAB3-0784D9B1D69D}" destId="{C26BA6B9-6CEB-4928-82F8-C6BCA0974BE3}" srcOrd="0" destOrd="0" presId="urn:microsoft.com/office/officeart/2008/layout/LinedList"/>
    <dgm:cxn modelId="{3D7364FF-00D1-4660-8DC3-9BAD45692CAC}" type="presParOf" srcId="{4A3FF677-53F2-48A3-BAB3-0784D9B1D69D}" destId="{EDD44781-682B-4907-8EEC-F994C5375F93}" srcOrd="1" destOrd="0" presId="urn:microsoft.com/office/officeart/2008/layout/LinedList"/>
    <dgm:cxn modelId="{80048716-BF6E-427C-89F4-4B432167E1BB}" type="presParOf" srcId="{0CEE88AD-A292-4D64-BD28-CA25DAC2A59C}" destId="{21576438-4F51-4FD4-9CC1-A9F4EF674E14}" srcOrd="2" destOrd="0" presId="urn:microsoft.com/office/officeart/2008/layout/LinedList"/>
    <dgm:cxn modelId="{62DB2749-CE1F-4CF2-A896-E3D3DC00FE4C}" type="presParOf" srcId="{0CEE88AD-A292-4D64-BD28-CA25DAC2A59C}" destId="{CCFE54F4-F4F9-4FAE-9414-92B0FDE572B5}" srcOrd="3" destOrd="0" presId="urn:microsoft.com/office/officeart/2008/layout/LinedList"/>
    <dgm:cxn modelId="{35573DBB-919C-4E24-846B-23C7B2CC8FB8}" type="presParOf" srcId="{CCFE54F4-F4F9-4FAE-9414-92B0FDE572B5}" destId="{219BF890-C762-41F5-B484-CE220F1388E7}" srcOrd="0" destOrd="0" presId="urn:microsoft.com/office/officeart/2008/layout/LinedList"/>
    <dgm:cxn modelId="{85FCAA77-F522-401D-B206-3B56FDEF1B63}" type="presParOf" srcId="{CCFE54F4-F4F9-4FAE-9414-92B0FDE572B5}" destId="{1418256D-886B-47AF-811A-168EE82AA35F}"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6C5630A-C79B-4AC7-A33C-A19689D6972A}"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US"/>
        </a:p>
      </dgm:t>
    </dgm:pt>
    <dgm:pt modelId="{D29E8FD7-2F11-4C63-982C-02AAF087ED73}">
      <dgm:prSet/>
      <dgm:spPr/>
      <dgm:t>
        <a:bodyPr/>
        <a:lstStyle/>
        <a:p>
          <a:pPr algn="ctr" rtl="1"/>
          <a:r>
            <a:rPr lang="ar-SA" b="0" i="0">
              <a:latin typeface="Arabic Typesetting" panose="03020402040406030203" pitchFamily="66" charset="-78"/>
              <a:cs typeface="Arabic Typesetting" panose="03020402040406030203" pitchFamily="66" charset="-78"/>
            </a:rPr>
            <a:t>كَذَٰلِكَ </a:t>
          </a:r>
          <a:r>
            <a:rPr lang="ar-SA" b="0" i="0">
              <a:solidFill>
                <a:srgbClr val="C00000"/>
              </a:solidFill>
              <a:latin typeface="Arabic Typesetting" panose="03020402040406030203" pitchFamily="66" charset="-78"/>
              <a:cs typeface="Arabic Typesetting" panose="03020402040406030203" pitchFamily="66" charset="-78"/>
            </a:rPr>
            <a:t>يُبَيِّنُ</a:t>
          </a:r>
          <a:r>
            <a:rPr lang="ar-SA" b="0" i="0">
              <a:latin typeface="Arabic Typesetting" panose="03020402040406030203" pitchFamily="66" charset="-78"/>
              <a:cs typeface="Arabic Typesetting" panose="03020402040406030203" pitchFamily="66" charset="-78"/>
            </a:rPr>
            <a:t> اللَّهُ لَكُمْ آيَاتِهِ لَعَلَّكُمْ تَعْقِلُونَ</a:t>
          </a:r>
        </a:p>
        <a:p>
          <a:pPr algn="l"/>
          <a:endParaRPr lang="en-US">
            <a:latin typeface="Arabic Typesetting" panose="03020402040406030203" pitchFamily="66" charset="-78"/>
            <a:cs typeface="Arabic Typesetting" panose="03020402040406030203" pitchFamily="66" charset="-78"/>
          </a:endParaRPr>
        </a:p>
      </dgm:t>
    </dgm:pt>
    <dgm:pt modelId="{EC5FD6BD-01DF-4715-8E47-626F43642596}" type="parTrans" cxnId="{961DD272-EFC0-4A41-A937-E06DA945491E}">
      <dgm:prSet/>
      <dgm:spPr/>
      <dgm:t>
        <a:bodyPr/>
        <a:lstStyle/>
        <a:p>
          <a:endParaRPr lang="en-US"/>
        </a:p>
      </dgm:t>
    </dgm:pt>
    <dgm:pt modelId="{101BBDC5-4184-40E5-9728-DF64CC0BA6F1}" type="sibTrans" cxnId="{961DD272-EFC0-4A41-A937-E06DA945491E}">
      <dgm:prSet/>
      <dgm:spPr/>
      <dgm:t>
        <a:bodyPr/>
        <a:lstStyle/>
        <a:p>
          <a:endParaRPr lang="en-US"/>
        </a:p>
      </dgm:t>
    </dgm:pt>
    <dgm:pt modelId="{D433F02B-FB5E-48EE-9A67-E62666252A2B}">
      <dgm:prSet custT="1"/>
      <dgm:spPr/>
      <dgm:t>
        <a:bodyPr/>
        <a:lstStyle/>
        <a:p>
          <a:r>
            <a:rPr lang="en-ID" sz="3400" b="0"/>
            <a:t>Demikianlah Allah </a:t>
          </a:r>
          <a:r>
            <a:rPr lang="en-ID" sz="3600" b="1">
              <a:solidFill>
                <a:srgbClr val="C00000"/>
              </a:solidFill>
            </a:rPr>
            <a:t>menerangkan</a:t>
          </a:r>
          <a:r>
            <a:rPr lang="en-ID" sz="3600" b="1"/>
            <a:t> </a:t>
          </a:r>
          <a:r>
            <a:rPr lang="en-ID" sz="3400" b="0"/>
            <a:t>kepadamu ayat-ayat-Nya (hukum-hukum-Nya) supaya kamu memahaminya. (QS. Al-Baqarah : 242)</a:t>
          </a:r>
          <a:endParaRPr lang="en-US" sz="3400"/>
        </a:p>
      </dgm:t>
    </dgm:pt>
    <dgm:pt modelId="{8DAF74EF-0CE9-44EA-B8AF-7553027A42BD}" type="parTrans" cxnId="{E113E663-B1DA-4DBE-8332-021D6CDA34BA}">
      <dgm:prSet/>
      <dgm:spPr/>
      <dgm:t>
        <a:bodyPr/>
        <a:lstStyle/>
        <a:p>
          <a:endParaRPr lang="en-US"/>
        </a:p>
      </dgm:t>
    </dgm:pt>
    <dgm:pt modelId="{32B68B12-3041-47DB-BC25-9167121AA7AD}" type="sibTrans" cxnId="{E113E663-B1DA-4DBE-8332-021D6CDA34BA}">
      <dgm:prSet/>
      <dgm:spPr/>
      <dgm:t>
        <a:bodyPr/>
        <a:lstStyle/>
        <a:p>
          <a:endParaRPr lang="en-US"/>
        </a:p>
      </dgm:t>
    </dgm:pt>
    <dgm:pt modelId="{EB697266-DCB7-47C6-9A88-4984FF954C7D}" type="pres">
      <dgm:prSet presAssocID="{86C5630A-C79B-4AC7-A33C-A19689D6972A}" presName="linear" presStyleCnt="0">
        <dgm:presLayoutVars>
          <dgm:animLvl val="lvl"/>
          <dgm:resizeHandles val="exact"/>
        </dgm:presLayoutVars>
      </dgm:prSet>
      <dgm:spPr/>
    </dgm:pt>
    <dgm:pt modelId="{72C4AAAA-17A2-409F-A05F-F724F37D0BCE}" type="pres">
      <dgm:prSet presAssocID="{D29E8FD7-2F11-4C63-982C-02AAF087ED73}" presName="parentText" presStyleLbl="node1" presStyleIdx="0" presStyleCnt="2">
        <dgm:presLayoutVars>
          <dgm:chMax val="0"/>
          <dgm:bulletEnabled val="1"/>
        </dgm:presLayoutVars>
      </dgm:prSet>
      <dgm:spPr/>
    </dgm:pt>
    <dgm:pt modelId="{75A0927F-DEEF-48FE-B57F-C543181283C1}" type="pres">
      <dgm:prSet presAssocID="{101BBDC5-4184-40E5-9728-DF64CC0BA6F1}" presName="spacer" presStyleCnt="0"/>
      <dgm:spPr/>
    </dgm:pt>
    <dgm:pt modelId="{5DC5BEFC-41D3-4717-AE74-E77BD40A1DF5}" type="pres">
      <dgm:prSet presAssocID="{D433F02B-FB5E-48EE-9A67-E62666252A2B}" presName="parentText" presStyleLbl="node1" presStyleIdx="1" presStyleCnt="2">
        <dgm:presLayoutVars>
          <dgm:chMax val="0"/>
          <dgm:bulletEnabled val="1"/>
        </dgm:presLayoutVars>
      </dgm:prSet>
      <dgm:spPr/>
    </dgm:pt>
  </dgm:ptLst>
  <dgm:cxnLst>
    <dgm:cxn modelId="{8C12DB1C-7A93-4504-8FB2-8E5C929FE22C}" type="presOf" srcId="{D433F02B-FB5E-48EE-9A67-E62666252A2B}" destId="{5DC5BEFC-41D3-4717-AE74-E77BD40A1DF5}" srcOrd="0" destOrd="0" presId="urn:microsoft.com/office/officeart/2005/8/layout/vList2"/>
    <dgm:cxn modelId="{E113E663-B1DA-4DBE-8332-021D6CDA34BA}" srcId="{86C5630A-C79B-4AC7-A33C-A19689D6972A}" destId="{D433F02B-FB5E-48EE-9A67-E62666252A2B}" srcOrd="1" destOrd="0" parTransId="{8DAF74EF-0CE9-44EA-B8AF-7553027A42BD}" sibTransId="{32B68B12-3041-47DB-BC25-9167121AA7AD}"/>
    <dgm:cxn modelId="{961DD272-EFC0-4A41-A937-E06DA945491E}" srcId="{86C5630A-C79B-4AC7-A33C-A19689D6972A}" destId="{D29E8FD7-2F11-4C63-982C-02AAF087ED73}" srcOrd="0" destOrd="0" parTransId="{EC5FD6BD-01DF-4715-8E47-626F43642596}" sibTransId="{101BBDC5-4184-40E5-9728-DF64CC0BA6F1}"/>
    <dgm:cxn modelId="{59D62596-FF08-4552-8F63-CA7A9CF5B171}" type="presOf" srcId="{D29E8FD7-2F11-4C63-982C-02AAF087ED73}" destId="{72C4AAAA-17A2-409F-A05F-F724F37D0BCE}" srcOrd="0" destOrd="0" presId="urn:microsoft.com/office/officeart/2005/8/layout/vList2"/>
    <dgm:cxn modelId="{E42E13BB-1AD6-4947-AC26-48C8461C0FC2}" type="presOf" srcId="{86C5630A-C79B-4AC7-A33C-A19689D6972A}" destId="{EB697266-DCB7-47C6-9A88-4984FF954C7D}" srcOrd="0" destOrd="0" presId="urn:microsoft.com/office/officeart/2005/8/layout/vList2"/>
    <dgm:cxn modelId="{583083D1-BF5D-4F97-A829-F1AE95E0DA56}" type="presParOf" srcId="{EB697266-DCB7-47C6-9A88-4984FF954C7D}" destId="{72C4AAAA-17A2-409F-A05F-F724F37D0BCE}" srcOrd="0" destOrd="0" presId="urn:microsoft.com/office/officeart/2005/8/layout/vList2"/>
    <dgm:cxn modelId="{564AB736-E142-4168-A6E1-7C9045900776}" type="presParOf" srcId="{EB697266-DCB7-47C6-9A88-4984FF954C7D}" destId="{75A0927F-DEEF-48FE-B57F-C543181283C1}" srcOrd="1" destOrd="0" presId="urn:microsoft.com/office/officeart/2005/8/layout/vList2"/>
    <dgm:cxn modelId="{44F63C42-CF9F-430C-A1FE-2A2F490B0D38}" type="presParOf" srcId="{EB697266-DCB7-47C6-9A88-4984FF954C7D}" destId="{5DC5BEFC-41D3-4717-AE74-E77BD40A1DF5}"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6C5630A-C79B-4AC7-A33C-A19689D6972A}"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US"/>
        </a:p>
      </dgm:t>
    </dgm:pt>
    <dgm:pt modelId="{D29E8FD7-2F11-4C63-982C-02AAF087ED73}">
      <dgm:prSet/>
      <dgm:spPr/>
      <dgm:t>
        <a:bodyPr/>
        <a:lstStyle/>
        <a:p>
          <a:pPr algn="ctr" rtl="1"/>
          <a:r>
            <a:rPr lang="ar-SA" b="0" i="0">
              <a:latin typeface="Arabic Typesetting" panose="03020402040406030203" pitchFamily="66" charset="-78"/>
              <a:cs typeface="Arabic Typesetting" panose="03020402040406030203" pitchFamily="66" charset="-78"/>
            </a:rPr>
            <a:t>وَلَقَدْ </a:t>
          </a:r>
          <a:r>
            <a:rPr lang="ar-SA" b="0" i="0" u="sng">
              <a:solidFill>
                <a:srgbClr val="C00000"/>
              </a:solidFill>
              <a:latin typeface="Arabic Typesetting" panose="03020402040406030203" pitchFamily="66" charset="-78"/>
              <a:cs typeface="Arabic Typesetting" panose="03020402040406030203" pitchFamily="66" charset="-78"/>
            </a:rPr>
            <a:t>يَسَّرْنَا</a:t>
          </a:r>
          <a:r>
            <a:rPr lang="ar-SA" b="0" i="0">
              <a:latin typeface="Arabic Typesetting" panose="03020402040406030203" pitchFamily="66" charset="-78"/>
              <a:cs typeface="Arabic Typesetting" panose="03020402040406030203" pitchFamily="66" charset="-78"/>
            </a:rPr>
            <a:t> الْقُرْآنَ لِلذِّكْرِ فَهَلْ مِنْ مُدَّكِرٍ</a:t>
          </a:r>
        </a:p>
        <a:p>
          <a:pPr algn="l"/>
          <a:endParaRPr lang="en-US">
            <a:latin typeface="Arabic Typesetting" panose="03020402040406030203" pitchFamily="66" charset="-78"/>
            <a:cs typeface="Arabic Typesetting" panose="03020402040406030203" pitchFamily="66" charset="-78"/>
          </a:endParaRPr>
        </a:p>
      </dgm:t>
    </dgm:pt>
    <dgm:pt modelId="{EC5FD6BD-01DF-4715-8E47-626F43642596}" type="parTrans" cxnId="{961DD272-EFC0-4A41-A937-E06DA945491E}">
      <dgm:prSet/>
      <dgm:spPr/>
      <dgm:t>
        <a:bodyPr/>
        <a:lstStyle/>
        <a:p>
          <a:endParaRPr lang="en-US"/>
        </a:p>
      </dgm:t>
    </dgm:pt>
    <dgm:pt modelId="{101BBDC5-4184-40E5-9728-DF64CC0BA6F1}" type="sibTrans" cxnId="{961DD272-EFC0-4A41-A937-E06DA945491E}">
      <dgm:prSet/>
      <dgm:spPr/>
      <dgm:t>
        <a:bodyPr/>
        <a:lstStyle/>
        <a:p>
          <a:endParaRPr lang="en-US"/>
        </a:p>
      </dgm:t>
    </dgm:pt>
    <dgm:pt modelId="{D433F02B-FB5E-48EE-9A67-E62666252A2B}">
      <dgm:prSet custT="1"/>
      <dgm:spPr/>
      <dgm:t>
        <a:bodyPr/>
        <a:lstStyle/>
        <a:p>
          <a:r>
            <a:rPr lang="en-ID" sz="3400" b="0"/>
            <a:t>Dan sesungguhnya telah Kami </a:t>
          </a:r>
          <a:r>
            <a:rPr lang="en-ID" sz="3400" b="1">
              <a:solidFill>
                <a:srgbClr val="C00000"/>
              </a:solidFill>
            </a:rPr>
            <a:t>mudahkan</a:t>
          </a:r>
          <a:r>
            <a:rPr lang="en-ID" sz="3400" b="0"/>
            <a:t> Al-Quran untuk pelajaran, maka adakah orang yang mengambil pelajaran? (QS. Al-Qamar : 17)</a:t>
          </a:r>
          <a:endParaRPr lang="en-US" sz="3400"/>
        </a:p>
      </dgm:t>
    </dgm:pt>
    <dgm:pt modelId="{8DAF74EF-0CE9-44EA-B8AF-7553027A42BD}" type="parTrans" cxnId="{E113E663-B1DA-4DBE-8332-021D6CDA34BA}">
      <dgm:prSet/>
      <dgm:spPr/>
      <dgm:t>
        <a:bodyPr/>
        <a:lstStyle/>
        <a:p>
          <a:endParaRPr lang="en-US"/>
        </a:p>
      </dgm:t>
    </dgm:pt>
    <dgm:pt modelId="{32B68B12-3041-47DB-BC25-9167121AA7AD}" type="sibTrans" cxnId="{E113E663-B1DA-4DBE-8332-021D6CDA34BA}">
      <dgm:prSet/>
      <dgm:spPr/>
      <dgm:t>
        <a:bodyPr/>
        <a:lstStyle/>
        <a:p>
          <a:endParaRPr lang="en-US"/>
        </a:p>
      </dgm:t>
    </dgm:pt>
    <dgm:pt modelId="{EB697266-DCB7-47C6-9A88-4984FF954C7D}" type="pres">
      <dgm:prSet presAssocID="{86C5630A-C79B-4AC7-A33C-A19689D6972A}" presName="linear" presStyleCnt="0">
        <dgm:presLayoutVars>
          <dgm:animLvl val="lvl"/>
          <dgm:resizeHandles val="exact"/>
        </dgm:presLayoutVars>
      </dgm:prSet>
      <dgm:spPr/>
    </dgm:pt>
    <dgm:pt modelId="{72C4AAAA-17A2-409F-A05F-F724F37D0BCE}" type="pres">
      <dgm:prSet presAssocID="{D29E8FD7-2F11-4C63-982C-02AAF087ED73}" presName="parentText" presStyleLbl="node1" presStyleIdx="0" presStyleCnt="2">
        <dgm:presLayoutVars>
          <dgm:chMax val="0"/>
          <dgm:bulletEnabled val="1"/>
        </dgm:presLayoutVars>
      </dgm:prSet>
      <dgm:spPr/>
    </dgm:pt>
    <dgm:pt modelId="{75A0927F-DEEF-48FE-B57F-C543181283C1}" type="pres">
      <dgm:prSet presAssocID="{101BBDC5-4184-40E5-9728-DF64CC0BA6F1}" presName="spacer" presStyleCnt="0"/>
      <dgm:spPr/>
    </dgm:pt>
    <dgm:pt modelId="{5DC5BEFC-41D3-4717-AE74-E77BD40A1DF5}" type="pres">
      <dgm:prSet presAssocID="{D433F02B-FB5E-48EE-9A67-E62666252A2B}" presName="parentText" presStyleLbl="node1" presStyleIdx="1" presStyleCnt="2">
        <dgm:presLayoutVars>
          <dgm:chMax val="0"/>
          <dgm:bulletEnabled val="1"/>
        </dgm:presLayoutVars>
      </dgm:prSet>
      <dgm:spPr/>
    </dgm:pt>
  </dgm:ptLst>
  <dgm:cxnLst>
    <dgm:cxn modelId="{8C12DB1C-7A93-4504-8FB2-8E5C929FE22C}" type="presOf" srcId="{D433F02B-FB5E-48EE-9A67-E62666252A2B}" destId="{5DC5BEFC-41D3-4717-AE74-E77BD40A1DF5}" srcOrd="0" destOrd="0" presId="urn:microsoft.com/office/officeart/2005/8/layout/vList2"/>
    <dgm:cxn modelId="{E113E663-B1DA-4DBE-8332-021D6CDA34BA}" srcId="{86C5630A-C79B-4AC7-A33C-A19689D6972A}" destId="{D433F02B-FB5E-48EE-9A67-E62666252A2B}" srcOrd="1" destOrd="0" parTransId="{8DAF74EF-0CE9-44EA-B8AF-7553027A42BD}" sibTransId="{32B68B12-3041-47DB-BC25-9167121AA7AD}"/>
    <dgm:cxn modelId="{961DD272-EFC0-4A41-A937-E06DA945491E}" srcId="{86C5630A-C79B-4AC7-A33C-A19689D6972A}" destId="{D29E8FD7-2F11-4C63-982C-02AAF087ED73}" srcOrd="0" destOrd="0" parTransId="{EC5FD6BD-01DF-4715-8E47-626F43642596}" sibTransId="{101BBDC5-4184-40E5-9728-DF64CC0BA6F1}"/>
    <dgm:cxn modelId="{59D62596-FF08-4552-8F63-CA7A9CF5B171}" type="presOf" srcId="{D29E8FD7-2F11-4C63-982C-02AAF087ED73}" destId="{72C4AAAA-17A2-409F-A05F-F724F37D0BCE}" srcOrd="0" destOrd="0" presId="urn:microsoft.com/office/officeart/2005/8/layout/vList2"/>
    <dgm:cxn modelId="{E42E13BB-1AD6-4947-AC26-48C8461C0FC2}" type="presOf" srcId="{86C5630A-C79B-4AC7-A33C-A19689D6972A}" destId="{EB697266-DCB7-47C6-9A88-4984FF954C7D}" srcOrd="0" destOrd="0" presId="urn:microsoft.com/office/officeart/2005/8/layout/vList2"/>
    <dgm:cxn modelId="{583083D1-BF5D-4F97-A829-F1AE95E0DA56}" type="presParOf" srcId="{EB697266-DCB7-47C6-9A88-4984FF954C7D}" destId="{72C4AAAA-17A2-409F-A05F-F724F37D0BCE}" srcOrd="0" destOrd="0" presId="urn:microsoft.com/office/officeart/2005/8/layout/vList2"/>
    <dgm:cxn modelId="{564AB736-E142-4168-A6E1-7C9045900776}" type="presParOf" srcId="{EB697266-DCB7-47C6-9A88-4984FF954C7D}" destId="{75A0927F-DEEF-48FE-B57F-C543181283C1}" srcOrd="1" destOrd="0" presId="urn:microsoft.com/office/officeart/2005/8/layout/vList2"/>
    <dgm:cxn modelId="{44F63C42-CF9F-430C-A1FE-2A2F490B0D38}" type="presParOf" srcId="{EB697266-DCB7-47C6-9A88-4984FF954C7D}" destId="{5DC5BEFC-41D3-4717-AE74-E77BD40A1DF5}"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D924AD2-F025-46F5-9CB2-E01A3BEFBC21}">
      <dsp:nvSpPr>
        <dsp:cNvPr id="0" name=""/>
        <dsp:cNvSpPr/>
      </dsp:nvSpPr>
      <dsp:spPr>
        <a:xfrm>
          <a:off x="0" y="0"/>
          <a:ext cx="7357093" cy="0"/>
        </a:xfrm>
        <a:prstGeom prst="line">
          <a:avLst/>
        </a:prstGeom>
        <a:solidFill>
          <a:schemeClr val="accent2">
            <a:hueOff val="0"/>
            <a:satOff val="0"/>
            <a:lumOff val="0"/>
            <a:alphaOff val="0"/>
          </a:schemeClr>
        </a:solidFill>
        <a:ln w="158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26BA6B9-6CEB-4928-82F8-C6BCA0974BE3}">
      <dsp:nvSpPr>
        <dsp:cNvPr id="0" name=""/>
        <dsp:cNvSpPr/>
      </dsp:nvSpPr>
      <dsp:spPr>
        <a:xfrm>
          <a:off x="0" y="0"/>
          <a:ext cx="7357093" cy="19154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marL="0" lvl="0" indent="0" algn="ctr" defTabSz="1422400" rtl="1">
            <a:lnSpc>
              <a:spcPct val="90000"/>
            </a:lnSpc>
            <a:spcBef>
              <a:spcPct val="0"/>
            </a:spcBef>
            <a:spcAft>
              <a:spcPct val="35000"/>
            </a:spcAft>
            <a:buNone/>
          </a:pPr>
          <a:r>
            <a:rPr lang="ar-SA" sz="3200" b="0" i="0" kern="1200">
              <a:latin typeface="Arabic Typesetting" panose="03020402040406030203" pitchFamily="66" charset="-78"/>
              <a:cs typeface="Arabic Typesetting" panose="03020402040406030203" pitchFamily="66" charset="-78"/>
            </a:rPr>
            <a:t>هُوَ الَّذِي أَنْزَلَ عَلَيْكَ الْكِتَابَ مِنْهُ آيَاتٌ مُحْكَمَاتٌ هُنَّ أُمُّ الْكِتَابِ وَأُخَرُ </a:t>
          </a:r>
        </a:p>
        <a:p>
          <a:pPr marL="0" lvl="0" indent="0" algn="ctr" defTabSz="1422400" rtl="1">
            <a:lnSpc>
              <a:spcPct val="90000"/>
            </a:lnSpc>
            <a:spcBef>
              <a:spcPct val="0"/>
            </a:spcBef>
            <a:spcAft>
              <a:spcPct val="35000"/>
            </a:spcAft>
            <a:buNone/>
          </a:pPr>
          <a:r>
            <a:rPr lang="ar-SA" sz="4800" b="0" i="0" kern="1200">
              <a:solidFill>
                <a:srgbClr val="C00000"/>
              </a:solidFill>
              <a:latin typeface="Arabic Typesetting" panose="03020402040406030203" pitchFamily="66" charset="-78"/>
              <a:cs typeface="Arabic Typesetting" panose="03020402040406030203" pitchFamily="66" charset="-78"/>
            </a:rPr>
            <a:t>مُتَشَابِهَاتٌ ۖ</a:t>
          </a:r>
        </a:p>
        <a:p>
          <a:pPr marL="0" lvl="0" indent="0" algn="ctr" defTabSz="1422400">
            <a:lnSpc>
              <a:spcPct val="90000"/>
            </a:lnSpc>
            <a:spcBef>
              <a:spcPct val="0"/>
            </a:spcBef>
            <a:spcAft>
              <a:spcPct val="35000"/>
            </a:spcAft>
            <a:buNone/>
          </a:pPr>
          <a:endParaRPr lang="en-US" sz="4000" kern="1200">
            <a:latin typeface="Arabic Typesetting" panose="03020402040406030203" pitchFamily="66" charset="-78"/>
            <a:cs typeface="Arabic Typesetting" panose="03020402040406030203" pitchFamily="66" charset="-78"/>
          </a:endParaRPr>
        </a:p>
      </dsp:txBody>
      <dsp:txXfrm>
        <a:off x="0" y="0"/>
        <a:ext cx="7357093" cy="1915427"/>
      </dsp:txXfrm>
    </dsp:sp>
    <dsp:sp modelId="{21576438-4F51-4FD4-9CC1-A9F4EF674E14}">
      <dsp:nvSpPr>
        <dsp:cNvPr id="0" name=""/>
        <dsp:cNvSpPr/>
      </dsp:nvSpPr>
      <dsp:spPr>
        <a:xfrm>
          <a:off x="0" y="1915427"/>
          <a:ext cx="7357093" cy="0"/>
        </a:xfrm>
        <a:prstGeom prst="line">
          <a:avLst/>
        </a:prstGeom>
        <a:solidFill>
          <a:schemeClr val="accent2">
            <a:hueOff val="39038"/>
            <a:satOff val="-26876"/>
            <a:lumOff val="-6863"/>
            <a:alphaOff val="0"/>
          </a:schemeClr>
        </a:solidFill>
        <a:ln w="15875" cap="flat" cmpd="sng" algn="ctr">
          <a:solidFill>
            <a:schemeClr val="accent2">
              <a:hueOff val="39038"/>
              <a:satOff val="-26876"/>
              <a:lumOff val="-6863"/>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19BF890-C762-41F5-B484-CE220F1388E7}">
      <dsp:nvSpPr>
        <dsp:cNvPr id="0" name=""/>
        <dsp:cNvSpPr/>
      </dsp:nvSpPr>
      <dsp:spPr>
        <a:xfrm>
          <a:off x="0" y="1915427"/>
          <a:ext cx="7357093" cy="19154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marL="0" lvl="0" indent="0" algn="ctr" defTabSz="1111250">
            <a:lnSpc>
              <a:spcPct val="90000"/>
            </a:lnSpc>
            <a:spcBef>
              <a:spcPct val="0"/>
            </a:spcBef>
            <a:spcAft>
              <a:spcPct val="35000"/>
            </a:spcAft>
            <a:buNone/>
          </a:pPr>
          <a:r>
            <a:rPr lang="en-ID" sz="2500" b="0" kern="1200"/>
            <a:t>Dialah yang menurunkan Al Kitab (Al Quran) kepada kamu. Di antara (isi)nya ada ayat-ayat yang muhkamaat, itulah pokok-pokok isi Al qur´an dan yang lain (ayat-ayat) </a:t>
          </a:r>
          <a:r>
            <a:rPr lang="en-ID" sz="2500" b="1" kern="1200">
              <a:solidFill>
                <a:srgbClr val="C00000"/>
              </a:solidFill>
            </a:rPr>
            <a:t>mutasyaabihaat.</a:t>
          </a:r>
          <a:r>
            <a:rPr lang="en-ID" sz="2500" b="0" kern="1200"/>
            <a:t> (QS. Ali Imran : 7)</a:t>
          </a:r>
          <a:endParaRPr lang="en-US" sz="2500" kern="1200"/>
        </a:p>
      </dsp:txBody>
      <dsp:txXfrm>
        <a:off x="0" y="1915427"/>
        <a:ext cx="7357093" cy="191542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2C4AAAA-17A2-409F-A05F-F724F37D0BCE}">
      <dsp:nvSpPr>
        <dsp:cNvPr id="0" name=""/>
        <dsp:cNvSpPr/>
      </dsp:nvSpPr>
      <dsp:spPr>
        <a:xfrm>
          <a:off x="0" y="24717"/>
          <a:ext cx="7333298" cy="2756519"/>
        </a:xfrm>
        <a:prstGeom prst="roundRect">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36220" tIns="236220" rIns="236220" bIns="236220" numCol="1" spcCol="1270" anchor="ctr" anchorCtr="0">
          <a:noAutofit/>
        </a:bodyPr>
        <a:lstStyle/>
        <a:p>
          <a:pPr marL="0" lvl="0" indent="0" algn="ctr" defTabSz="2755900" rtl="1">
            <a:lnSpc>
              <a:spcPct val="90000"/>
            </a:lnSpc>
            <a:spcBef>
              <a:spcPct val="0"/>
            </a:spcBef>
            <a:spcAft>
              <a:spcPct val="35000"/>
            </a:spcAft>
            <a:buNone/>
          </a:pPr>
          <a:r>
            <a:rPr lang="ar-SA" sz="6200" b="0" i="0" kern="1200">
              <a:latin typeface="Arabic Typesetting" panose="03020402040406030203" pitchFamily="66" charset="-78"/>
              <a:cs typeface="Arabic Typesetting" panose="03020402040406030203" pitchFamily="66" charset="-78"/>
            </a:rPr>
            <a:t>كَذَٰلِكَ </a:t>
          </a:r>
          <a:r>
            <a:rPr lang="ar-SA" sz="6200" b="0" i="0" kern="1200">
              <a:solidFill>
                <a:srgbClr val="C00000"/>
              </a:solidFill>
              <a:latin typeface="Arabic Typesetting" panose="03020402040406030203" pitchFamily="66" charset="-78"/>
              <a:cs typeface="Arabic Typesetting" panose="03020402040406030203" pitchFamily="66" charset="-78"/>
            </a:rPr>
            <a:t>يُبَيِّنُ</a:t>
          </a:r>
          <a:r>
            <a:rPr lang="ar-SA" sz="6200" b="0" i="0" kern="1200">
              <a:latin typeface="Arabic Typesetting" panose="03020402040406030203" pitchFamily="66" charset="-78"/>
              <a:cs typeface="Arabic Typesetting" panose="03020402040406030203" pitchFamily="66" charset="-78"/>
            </a:rPr>
            <a:t> اللَّهُ لَكُمْ آيَاتِهِ لَعَلَّكُمْ تَعْقِلُونَ</a:t>
          </a:r>
        </a:p>
        <a:p>
          <a:pPr marL="0" lvl="0" indent="0" algn="l" defTabSz="2755900">
            <a:lnSpc>
              <a:spcPct val="90000"/>
            </a:lnSpc>
            <a:spcBef>
              <a:spcPct val="0"/>
            </a:spcBef>
            <a:spcAft>
              <a:spcPct val="35000"/>
            </a:spcAft>
            <a:buNone/>
          </a:pPr>
          <a:endParaRPr lang="en-US" sz="6200" kern="1200">
            <a:latin typeface="Arabic Typesetting" panose="03020402040406030203" pitchFamily="66" charset="-78"/>
            <a:cs typeface="Arabic Typesetting" panose="03020402040406030203" pitchFamily="66" charset="-78"/>
          </a:endParaRPr>
        </a:p>
      </dsp:txBody>
      <dsp:txXfrm>
        <a:off x="134562" y="159279"/>
        <a:ext cx="7064174" cy="2487395"/>
      </dsp:txXfrm>
    </dsp:sp>
    <dsp:sp modelId="{5DC5BEFC-41D3-4717-AE74-E77BD40A1DF5}">
      <dsp:nvSpPr>
        <dsp:cNvPr id="0" name=""/>
        <dsp:cNvSpPr/>
      </dsp:nvSpPr>
      <dsp:spPr>
        <a:xfrm>
          <a:off x="0" y="2959797"/>
          <a:ext cx="7333298" cy="2756519"/>
        </a:xfrm>
        <a:prstGeom prst="roundRect">
          <a:avLst/>
        </a:prstGeom>
        <a:solidFill>
          <a:schemeClr val="accent5">
            <a:hueOff val="2127120"/>
            <a:satOff val="-23891"/>
            <a:lumOff val="-5098"/>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l" defTabSz="1511300">
            <a:lnSpc>
              <a:spcPct val="90000"/>
            </a:lnSpc>
            <a:spcBef>
              <a:spcPct val="0"/>
            </a:spcBef>
            <a:spcAft>
              <a:spcPct val="35000"/>
            </a:spcAft>
            <a:buNone/>
          </a:pPr>
          <a:r>
            <a:rPr lang="en-ID" sz="3400" b="0" kern="1200"/>
            <a:t>Demikianlah Allah </a:t>
          </a:r>
          <a:r>
            <a:rPr lang="en-ID" sz="3600" b="1" kern="1200">
              <a:solidFill>
                <a:srgbClr val="C00000"/>
              </a:solidFill>
            </a:rPr>
            <a:t>menerangkan</a:t>
          </a:r>
          <a:r>
            <a:rPr lang="en-ID" sz="3600" b="1" kern="1200"/>
            <a:t> </a:t>
          </a:r>
          <a:r>
            <a:rPr lang="en-ID" sz="3400" b="0" kern="1200"/>
            <a:t>kepadamu ayat-ayat-Nya (hukum-hukum-Nya) supaya kamu memahaminya. (QS. Al-Baqarah : 242)</a:t>
          </a:r>
          <a:endParaRPr lang="en-US" sz="3400" kern="1200"/>
        </a:p>
      </dsp:txBody>
      <dsp:txXfrm>
        <a:off x="134562" y="3094359"/>
        <a:ext cx="7064174" cy="248739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2C4AAAA-17A2-409F-A05F-F724F37D0BCE}">
      <dsp:nvSpPr>
        <dsp:cNvPr id="0" name=""/>
        <dsp:cNvSpPr/>
      </dsp:nvSpPr>
      <dsp:spPr>
        <a:xfrm>
          <a:off x="0" y="24717"/>
          <a:ext cx="7333298" cy="2756519"/>
        </a:xfrm>
        <a:prstGeom prst="roundRect">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36220" tIns="236220" rIns="236220" bIns="236220" numCol="1" spcCol="1270" anchor="ctr" anchorCtr="0">
          <a:noAutofit/>
        </a:bodyPr>
        <a:lstStyle/>
        <a:p>
          <a:pPr marL="0" lvl="0" indent="0" algn="ctr" defTabSz="2755900" rtl="1">
            <a:lnSpc>
              <a:spcPct val="90000"/>
            </a:lnSpc>
            <a:spcBef>
              <a:spcPct val="0"/>
            </a:spcBef>
            <a:spcAft>
              <a:spcPct val="35000"/>
            </a:spcAft>
            <a:buNone/>
          </a:pPr>
          <a:r>
            <a:rPr lang="ar-SA" sz="6200" b="0" i="0" kern="1200">
              <a:latin typeface="Arabic Typesetting" panose="03020402040406030203" pitchFamily="66" charset="-78"/>
              <a:cs typeface="Arabic Typesetting" panose="03020402040406030203" pitchFamily="66" charset="-78"/>
            </a:rPr>
            <a:t>وَلَقَدْ </a:t>
          </a:r>
          <a:r>
            <a:rPr lang="ar-SA" sz="6200" b="0" i="0" u="sng" kern="1200">
              <a:solidFill>
                <a:srgbClr val="C00000"/>
              </a:solidFill>
              <a:latin typeface="Arabic Typesetting" panose="03020402040406030203" pitchFamily="66" charset="-78"/>
              <a:cs typeface="Arabic Typesetting" panose="03020402040406030203" pitchFamily="66" charset="-78"/>
            </a:rPr>
            <a:t>يَسَّرْنَا</a:t>
          </a:r>
          <a:r>
            <a:rPr lang="ar-SA" sz="6200" b="0" i="0" kern="1200">
              <a:latin typeface="Arabic Typesetting" panose="03020402040406030203" pitchFamily="66" charset="-78"/>
              <a:cs typeface="Arabic Typesetting" panose="03020402040406030203" pitchFamily="66" charset="-78"/>
            </a:rPr>
            <a:t> الْقُرْآنَ لِلذِّكْرِ فَهَلْ مِنْ مُدَّكِرٍ</a:t>
          </a:r>
        </a:p>
        <a:p>
          <a:pPr marL="0" lvl="0" indent="0" algn="l" defTabSz="2755900">
            <a:lnSpc>
              <a:spcPct val="90000"/>
            </a:lnSpc>
            <a:spcBef>
              <a:spcPct val="0"/>
            </a:spcBef>
            <a:spcAft>
              <a:spcPct val="35000"/>
            </a:spcAft>
            <a:buNone/>
          </a:pPr>
          <a:endParaRPr lang="en-US" sz="6200" kern="1200">
            <a:latin typeface="Arabic Typesetting" panose="03020402040406030203" pitchFamily="66" charset="-78"/>
            <a:cs typeface="Arabic Typesetting" panose="03020402040406030203" pitchFamily="66" charset="-78"/>
          </a:endParaRPr>
        </a:p>
      </dsp:txBody>
      <dsp:txXfrm>
        <a:off x="134562" y="159279"/>
        <a:ext cx="7064174" cy="2487395"/>
      </dsp:txXfrm>
    </dsp:sp>
    <dsp:sp modelId="{5DC5BEFC-41D3-4717-AE74-E77BD40A1DF5}">
      <dsp:nvSpPr>
        <dsp:cNvPr id="0" name=""/>
        <dsp:cNvSpPr/>
      </dsp:nvSpPr>
      <dsp:spPr>
        <a:xfrm>
          <a:off x="0" y="2959797"/>
          <a:ext cx="7333298" cy="2756519"/>
        </a:xfrm>
        <a:prstGeom prst="roundRect">
          <a:avLst/>
        </a:prstGeom>
        <a:solidFill>
          <a:schemeClr val="accent5">
            <a:hueOff val="2127120"/>
            <a:satOff val="-23891"/>
            <a:lumOff val="-5098"/>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l" defTabSz="1511300">
            <a:lnSpc>
              <a:spcPct val="90000"/>
            </a:lnSpc>
            <a:spcBef>
              <a:spcPct val="0"/>
            </a:spcBef>
            <a:spcAft>
              <a:spcPct val="35000"/>
            </a:spcAft>
            <a:buNone/>
          </a:pPr>
          <a:r>
            <a:rPr lang="en-ID" sz="3400" b="0" kern="1200"/>
            <a:t>Dan sesungguhnya telah Kami </a:t>
          </a:r>
          <a:r>
            <a:rPr lang="en-ID" sz="3400" b="1" kern="1200">
              <a:solidFill>
                <a:srgbClr val="C00000"/>
              </a:solidFill>
            </a:rPr>
            <a:t>mudahkan</a:t>
          </a:r>
          <a:r>
            <a:rPr lang="en-ID" sz="3400" b="0" kern="1200"/>
            <a:t> Al-Quran untuk pelajaran, maka adakah orang yang mengambil pelajaran? (QS. Al-Qamar : 17)</a:t>
          </a:r>
          <a:endParaRPr lang="en-US" sz="3400" kern="1200"/>
        </a:p>
      </dsp:txBody>
      <dsp:txXfrm>
        <a:off x="134562" y="3094359"/>
        <a:ext cx="7064174" cy="2487395"/>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D"/>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77C24FF-CD1D-4311-AA85-D646F7251011}" type="datetimeFigureOut">
              <a:rPr lang="en-ID" smtClean="0"/>
              <a:t>07/05/2025</a:t>
            </a:fld>
            <a:endParaRPr lang="en-ID"/>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D"/>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D"/>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3825CC1-A582-4EAA-842A-4A0755DACD8E}" type="slidenum">
              <a:rPr lang="en-ID" smtClean="0"/>
              <a:t>‹#›</a:t>
            </a:fld>
            <a:endParaRPr lang="en-ID"/>
          </a:p>
        </p:txBody>
      </p:sp>
    </p:spTree>
    <p:extLst>
      <p:ext uri="{BB962C8B-B14F-4D97-AF65-F5344CB8AC3E}">
        <p14:creationId xmlns:p14="http://schemas.microsoft.com/office/powerpoint/2010/main" val="36789163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D"/>
          </a:p>
        </p:txBody>
      </p:sp>
      <p:sp>
        <p:nvSpPr>
          <p:cNvPr id="4" name="Slide Number Placeholder 3"/>
          <p:cNvSpPr>
            <a:spLocks noGrp="1"/>
          </p:cNvSpPr>
          <p:nvPr>
            <p:ph type="sldNum" sz="quarter" idx="5"/>
          </p:nvPr>
        </p:nvSpPr>
        <p:spPr/>
        <p:txBody>
          <a:bodyPr/>
          <a:lstStyle/>
          <a:p>
            <a:fld id="{B3825CC1-A582-4EAA-842A-4A0755DACD8E}" type="slidenum">
              <a:rPr lang="en-ID" smtClean="0"/>
              <a:t>1</a:t>
            </a:fld>
            <a:endParaRPr lang="en-ID"/>
          </a:p>
        </p:txBody>
      </p:sp>
    </p:spTree>
    <p:extLst>
      <p:ext uri="{BB962C8B-B14F-4D97-AF65-F5344CB8AC3E}">
        <p14:creationId xmlns:p14="http://schemas.microsoft.com/office/powerpoint/2010/main" val="6128337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7AB8977-49F8-47CF-80B0-17B3BB26DF9E}" type="datetimeFigureOut">
              <a:rPr lang="en-ID" smtClean="0"/>
              <a:t>07/05/2025</a:t>
            </a:fld>
            <a:endParaRPr lang="en-ID"/>
          </a:p>
        </p:txBody>
      </p:sp>
      <p:sp>
        <p:nvSpPr>
          <p:cNvPr id="5" name="Footer Placeholder 4"/>
          <p:cNvSpPr>
            <a:spLocks noGrp="1"/>
          </p:cNvSpPr>
          <p:nvPr>
            <p:ph type="ftr" sz="quarter" idx="11"/>
          </p:nvPr>
        </p:nvSpPr>
        <p:spPr/>
        <p:txBody>
          <a:bodyPr/>
          <a:lstStyle/>
          <a:p>
            <a:endParaRPr lang="en-ID"/>
          </a:p>
        </p:txBody>
      </p:sp>
      <p:sp>
        <p:nvSpPr>
          <p:cNvPr id="6" name="Slide Number Placeholder 5"/>
          <p:cNvSpPr>
            <a:spLocks noGrp="1"/>
          </p:cNvSpPr>
          <p:nvPr>
            <p:ph type="sldNum" sz="quarter" idx="12"/>
          </p:nvPr>
        </p:nvSpPr>
        <p:spPr/>
        <p:txBody>
          <a:bodyPr/>
          <a:lstStyle/>
          <a:p>
            <a:fld id="{0EE5D0B7-1729-47BD-A8FA-82E10C429101}" type="slidenum">
              <a:rPr lang="en-ID" smtClean="0"/>
              <a:t>‹#›</a:t>
            </a:fld>
            <a:endParaRPr lang="en-ID"/>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712016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7AB8977-49F8-47CF-80B0-17B3BB26DF9E}" type="datetimeFigureOut">
              <a:rPr lang="en-ID" smtClean="0"/>
              <a:t>07/05/2025</a:t>
            </a:fld>
            <a:endParaRPr lang="en-ID"/>
          </a:p>
        </p:txBody>
      </p:sp>
      <p:sp>
        <p:nvSpPr>
          <p:cNvPr id="5" name="Footer Placeholder 4"/>
          <p:cNvSpPr>
            <a:spLocks noGrp="1"/>
          </p:cNvSpPr>
          <p:nvPr>
            <p:ph type="ftr" sz="quarter" idx="11"/>
          </p:nvPr>
        </p:nvSpPr>
        <p:spPr/>
        <p:txBody>
          <a:bodyPr/>
          <a:lstStyle/>
          <a:p>
            <a:endParaRPr lang="en-ID"/>
          </a:p>
        </p:txBody>
      </p:sp>
      <p:sp>
        <p:nvSpPr>
          <p:cNvPr id="6" name="Slide Number Placeholder 5"/>
          <p:cNvSpPr>
            <a:spLocks noGrp="1"/>
          </p:cNvSpPr>
          <p:nvPr>
            <p:ph type="sldNum" sz="quarter" idx="12"/>
          </p:nvPr>
        </p:nvSpPr>
        <p:spPr/>
        <p:txBody>
          <a:bodyPr/>
          <a:lstStyle/>
          <a:p>
            <a:fld id="{0EE5D0B7-1729-47BD-A8FA-82E10C429101}" type="slidenum">
              <a:rPr lang="en-ID" smtClean="0"/>
              <a:t>‹#›</a:t>
            </a:fld>
            <a:endParaRPr lang="en-ID"/>
          </a:p>
        </p:txBody>
      </p:sp>
    </p:spTree>
    <p:extLst>
      <p:ext uri="{BB962C8B-B14F-4D97-AF65-F5344CB8AC3E}">
        <p14:creationId xmlns:p14="http://schemas.microsoft.com/office/powerpoint/2010/main" val="30482652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7AB8977-49F8-47CF-80B0-17B3BB26DF9E}" type="datetimeFigureOut">
              <a:rPr lang="en-ID" smtClean="0"/>
              <a:t>07/05/2025</a:t>
            </a:fld>
            <a:endParaRPr lang="en-ID"/>
          </a:p>
        </p:txBody>
      </p:sp>
      <p:sp>
        <p:nvSpPr>
          <p:cNvPr id="5" name="Footer Placeholder 4"/>
          <p:cNvSpPr>
            <a:spLocks noGrp="1"/>
          </p:cNvSpPr>
          <p:nvPr>
            <p:ph type="ftr" sz="quarter" idx="11"/>
          </p:nvPr>
        </p:nvSpPr>
        <p:spPr/>
        <p:txBody>
          <a:bodyPr/>
          <a:lstStyle/>
          <a:p>
            <a:endParaRPr lang="en-ID"/>
          </a:p>
        </p:txBody>
      </p:sp>
      <p:sp>
        <p:nvSpPr>
          <p:cNvPr id="6" name="Slide Number Placeholder 5"/>
          <p:cNvSpPr>
            <a:spLocks noGrp="1"/>
          </p:cNvSpPr>
          <p:nvPr>
            <p:ph type="sldNum" sz="quarter" idx="12"/>
          </p:nvPr>
        </p:nvSpPr>
        <p:spPr/>
        <p:txBody>
          <a:bodyPr/>
          <a:lstStyle/>
          <a:p>
            <a:fld id="{0EE5D0B7-1729-47BD-A8FA-82E10C429101}" type="slidenum">
              <a:rPr lang="en-ID" smtClean="0"/>
              <a:t>‹#›</a:t>
            </a:fld>
            <a:endParaRPr lang="en-ID"/>
          </a:p>
        </p:txBody>
      </p:sp>
    </p:spTree>
    <p:extLst>
      <p:ext uri="{BB962C8B-B14F-4D97-AF65-F5344CB8AC3E}">
        <p14:creationId xmlns:p14="http://schemas.microsoft.com/office/powerpoint/2010/main" val="4789733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7AB8977-49F8-47CF-80B0-17B3BB26DF9E}" type="datetimeFigureOut">
              <a:rPr lang="en-ID" smtClean="0"/>
              <a:t>07/05/2025</a:t>
            </a:fld>
            <a:endParaRPr lang="en-ID"/>
          </a:p>
        </p:txBody>
      </p:sp>
      <p:sp>
        <p:nvSpPr>
          <p:cNvPr id="5" name="Footer Placeholder 4"/>
          <p:cNvSpPr>
            <a:spLocks noGrp="1"/>
          </p:cNvSpPr>
          <p:nvPr>
            <p:ph type="ftr" sz="quarter" idx="11"/>
          </p:nvPr>
        </p:nvSpPr>
        <p:spPr/>
        <p:txBody>
          <a:bodyPr/>
          <a:lstStyle/>
          <a:p>
            <a:endParaRPr lang="en-ID"/>
          </a:p>
        </p:txBody>
      </p:sp>
      <p:sp>
        <p:nvSpPr>
          <p:cNvPr id="6" name="Slide Number Placeholder 5"/>
          <p:cNvSpPr>
            <a:spLocks noGrp="1"/>
          </p:cNvSpPr>
          <p:nvPr>
            <p:ph type="sldNum" sz="quarter" idx="12"/>
          </p:nvPr>
        </p:nvSpPr>
        <p:spPr/>
        <p:txBody>
          <a:bodyPr/>
          <a:lstStyle/>
          <a:p>
            <a:fld id="{0EE5D0B7-1729-47BD-A8FA-82E10C429101}" type="slidenum">
              <a:rPr lang="en-ID" smtClean="0"/>
              <a:t>‹#›</a:t>
            </a:fld>
            <a:endParaRPr lang="en-ID"/>
          </a:p>
        </p:txBody>
      </p:sp>
    </p:spTree>
    <p:extLst>
      <p:ext uri="{BB962C8B-B14F-4D97-AF65-F5344CB8AC3E}">
        <p14:creationId xmlns:p14="http://schemas.microsoft.com/office/powerpoint/2010/main" val="37372203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7AB8977-49F8-47CF-80B0-17B3BB26DF9E}" type="datetimeFigureOut">
              <a:rPr lang="en-ID" smtClean="0"/>
              <a:t>07/05/2025</a:t>
            </a:fld>
            <a:endParaRPr lang="en-ID"/>
          </a:p>
        </p:txBody>
      </p:sp>
      <p:sp>
        <p:nvSpPr>
          <p:cNvPr id="5" name="Footer Placeholder 4"/>
          <p:cNvSpPr>
            <a:spLocks noGrp="1"/>
          </p:cNvSpPr>
          <p:nvPr>
            <p:ph type="ftr" sz="quarter" idx="11"/>
          </p:nvPr>
        </p:nvSpPr>
        <p:spPr/>
        <p:txBody>
          <a:bodyPr/>
          <a:lstStyle/>
          <a:p>
            <a:endParaRPr lang="en-ID"/>
          </a:p>
        </p:txBody>
      </p:sp>
      <p:sp>
        <p:nvSpPr>
          <p:cNvPr id="6" name="Slide Number Placeholder 5"/>
          <p:cNvSpPr>
            <a:spLocks noGrp="1"/>
          </p:cNvSpPr>
          <p:nvPr>
            <p:ph type="sldNum" sz="quarter" idx="12"/>
          </p:nvPr>
        </p:nvSpPr>
        <p:spPr/>
        <p:txBody>
          <a:bodyPr/>
          <a:lstStyle/>
          <a:p>
            <a:fld id="{0EE5D0B7-1729-47BD-A8FA-82E10C429101}" type="slidenum">
              <a:rPr lang="en-ID" smtClean="0"/>
              <a:t>‹#›</a:t>
            </a:fld>
            <a:endParaRPr lang="en-ID"/>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773429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7AB8977-49F8-47CF-80B0-17B3BB26DF9E}" type="datetimeFigureOut">
              <a:rPr lang="en-ID" smtClean="0"/>
              <a:t>07/05/2025</a:t>
            </a:fld>
            <a:endParaRPr lang="en-ID"/>
          </a:p>
        </p:txBody>
      </p:sp>
      <p:sp>
        <p:nvSpPr>
          <p:cNvPr id="6" name="Footer Placeholder 5"/>
          <p:cNvSpPr>
            <a:spLocks noGrp="1"/>
          </p:cNvSpPr>
          <p:nvPr>
            <p:ph type="ftr" sz="quarter" idx="11"/>
          </p:nvPr>
        </p:nvSpPr>
        <p:spPr/>
        <p:txBody>
          <a:bodyPr/>
          <a:lstStyle/>
          <a:p>
            <a:endParaRPr lang="en-ID"/>
          </a:p>
        </p:txBody>
      </p:sp>
      <p:sp>
        <p:nvSpPr>
          <p:cNvPr id="7" name="Slide Number Placeholder 6"/>
          <p:cNvSpPr>
            <a:spLocks noGrp="1"/>
          </p:cNvSpPr>
          <p:nvPr>
            <p:ph type="sldNum" sz="quarter" idx="12"/>
          </p:nvPr>
        </p:nvSpPr>
        <p:spPr/>
        <p:txBody>
          <a:bodyPr/>
          <a:lstStyle/>
          <a:p>
            <a:fld id="{0EE5D0B7-1729-47BD-A8FA-82E10C429101}" type="slidenum">
              <a:rPr lang="en-ID" smtClean="0"/>
              <a:t>‹#›</a:t>
            </a:fld>
            <a:endParaRPr lang="en-ID"/>
          </a:p>
        </p:txBody>
      </p:sp>
    </p:spTree>
    <p:extLst>
      <p:ext uri="{BB962C8B-B14F-4D97-AF65-F5344CB8AC3E}">
        <p14:creationId xmlns:p14="http://schemas.microsoft.com/office/powerpoint/2010/main" val="14083621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7AB8977-49F8-47CF-80B0-17B3BB26DF9E}" type="datetimeFigureOut">
              <a:rPr lang="en-ID" smtClean="0"/>
              <a:t>07/05/2025</a:t>
            </a:fld>
            <a:endParaRPr lang="en-ID"/>
          </a:p>
        </p:txBody>
      </p:sp>
      <p:sp>
        <p:nvSpPr>
          <p:cNvPr id="8" name="Footer Placeholder 7"/>
          <p:cNvSpPr>
            <a:spLocks noGrp="1"/>
          </p:cNvSpPr>
          <p:nvPr>
            <p:ph type="ftr" sz="quarter" idx="11"/>
          </p:nvPr>
        </p:nvSpPr>
        <p:spPr/>
        <p:txBody>
          <a:bodyPr/>
          <a:lstStyle/>
          <a:p>
            <a:endParaRPr lang="en-ID"/>
          </a:p>
        </p:txBody>
      </p:sp>
      <p:sp>
        <p:nvSpPr>
          <p:cNvPr id="9" name="Slide Number Placeholder 8"/>
          <p:cNvSpPr>
            <a:spLocks noGrp="1"/>
          </p:cNvSpPr>
          <p:nvPr>
            <p:ph type="sldNum" sz="quarter" idx="12"/>
          </p:nvPr>
        </p:nvSpPr>
        <p:spPr/>
        <p:txBody>
          <a:bodyPr/>
          <a:lstStyle/>
          <a:p>
            <a:fld id="{0EE5D0B7-1729-47BD-A8FA-82E10C429101}" type="slidenum">
              <a:rPr lang="en-ID" smtClean="0"/>
              <a:t>‹#›</a:t>
            </a:fld>
            <a:endParaRPr lang="en-ID"/>
          </a:p>
        </p:txBody>
      </p:sp>
    </p:spTree>
    <p:extLst>
      <p:ext uri="{BB962C8B-B14F-4D97-AF65-F5344CB8AC3E}">
        <p14:creationId xmlns:p14="http://schemas.microsoft.com/office/powerpoint/2010/main" val="27208477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7AB8977-49F8-47CF-80B0-17B3BB26DF9E}" type="datetimeFigureOut">
              <a:rPr lang="en-ID" smtClean="0"/>
              <a:t>07/05/2025</a:t>
            </a:fld>
            <a:endParaRPr lang="en-ID"/>
          </a:p>
        </p:txBody>
      </p:sp>
      <p:sp>
        <p:nvSpPr>
          <p:cNvPr id="4" name="Footer Placeholder 3"/>
          <p:cNvSpPr>
            <a:spLocks noGrp="1"/>
          </p:cNvSpPr>
          <p:nvPr>
            <p:ph type="ftr" sz="quarter" idx="11"/>
          </p:nvPr>
        </p:nvSpPr>
        <p:spPr/>
        <p:txBody>
          <a:bodyPr/>
          <a:lstStyle/>
          <a:p>
            <a:endParaRPr lang="en-ID"/>
          </a:p>
        </p:txBody>
      </p:sp>
      <p:sp>
        <p:nvSpPr>
          <p:cNvPr id="5" name="Slide Number Placeholder 4"/>
          <p:cNvSpPr>
            <a:spLocks noGrp="1"/>
          </p:cNvSpPr>
          <p:nvPr>
            <p:ph type="sldNum" sz="quarter" idx="12"/>
          </p:nvPr>
        </p:nvSpPr>
        <p:spPr/>
        <p:txBody>
          <a:bodyPr/>
          <a:lstStyle/>
          <a:p>
            <a:fld id="{0EE5D0B7-1729-47BD-A8FA-82E10C429101}" type="slidenum">
              <a:rPr lang="en-ID" smtClean="0"/>
              <a:t>‹#›</a:t>
            </a:fld>
            <a:endParaRPr lang="en-ID"/>
          </a:p>
        </p:txBody>
      </p:sp>
    </p:spTree>
    <p:extLst>
      <p:ext uri="{BB962C8B-B14F-4D97-AF65-F5344CB8AC3E}">
        <p14:creationId xmlns:p14="http://schemas.microsoft.com/office/powerpoint/2010/main" val="30036624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57AB8977-49F8-47CF-80B0-17B3BB26DF9E}" type="datetimeFigureOut">
              <a:rPr lang="en-ID" smtClean="0"/>
              <a:t>07/05/2025</a:t>
            </a:fld>
            <a:endParaRPr lang="en-ID"/>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ID"/>
          </a:p>
        </p:txBody>
      </p:sp>
      <p:sp>
        <p:nvSpPr>
          <p:cNvPr id="9" name="Slide Number Placeholder 8"/>
          <p:cNvSpPr>
            <a:spLocks noGrp="1"/>
          </p:cNvSpPr>
          <p:nvPr>
            <p:ph type="sldNum" sz="quarter" idx="12"/>
          </p:nvPr>
        </p:nvSpPr>
        <p:spPr/>
        <p:txBody>
          <a:bodyPr/>
          <a:lstStyle/>
          <a:p>
            <a:fld id="{0EE5D0B7-1729-47BD-A8FA-82E10C429101}" type="slidenum">
              <a:rPr lang="en-ID" smtClean="0"/>
              <a:t>‹#›</a:t>
            </a:fld>
            <a:endParaRPr lang="en-ID"/>
          </a:p>
        </p:txBody>
      </p:sp>
    </p:spTree>
    <p:extLst>
      <p:ext uri="{BB962C8B-B14F-4D97-AF65-F5344CB8AC3E}">
        <p14:creationId xmlns:p14="http://schemas.microsoft.com/office/powerpoint/2010/main" val="42874383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57AB8977-49F8-47CF-80B0-17B3BB26DF9E}" type="datetimeFigureOut">
              <a:rPr lang="en-ID" smtClean="0"/>
              <a:t>07/05/2025</a:t>
            </a:fld>
            <a:endParaRPr lang="en-ID"/>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ID"/>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0EE5D0B7-1729-47BD-A8FA-82E10C429101}" type="slidenum">
              <a:rPr lang="en-ID" smtClean="0"/>
              <a:t>‹#›</a:t>
            </a:fld>
            <a:endParaRPr lang="en-ID"/>
          </a:p>
        </p:txBody>
      </p:sp>
    </p:spTree>
    <p:extLst>
      <p:ext uri="{BB962C8B-B14F-4D97-AF65-F5344CB8AC3E}">
        <p14:creationId xmlns:p14="http://schemas.microsoft.com/office/powerpoint/2010/main" val="36316727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7AB8977-49F8-47CF-80B0-17B3BB26DF9E}" type="datetimeFigureOut">
              <a:rPr lang="en-ID" smtClean="0"/>
              <a:t>07/05/2025</a:t>
            </a:fld>
            <a:endParaRPr lang="en-ID"/>
          </a:p>
        </p:txBody>
      </p:sp>
      <p:sp>
        <p:nvSpPr>
          <p:cNvPr id="6" name="Footer Placeholder 5"/>
          <p:cNvSpPr>
            <a:spLocks noGrp="1"/>
          </p:cNvSpPr>
          <p:nvPr>
            <p:ph type="ftr" sz="quarter" idx="11"/>
          </p:nvPr>
        </p:nvSpPr>
        <p:spPr/>
        <p:txBody>
          <a:bodyPr/>
          <a:lstStyle/>
          <a:p>
            <a:endParaRPr lang="en-ID"/>
          </a:p>
        </p:txBody>
      </p:sp>
      <p:sp>
        <p:nvSpPr>
          <p:cNvPr id="7" name="Slide Number Placeholder 6"/>
          <p:cNvSpPr>
            <a:spLocks noGrp="1"/>
          </p:cNvSpPr>
          <p:nvPr>
            <p:ph type="sldNum" sz="quarter" idx="12"/>
          </p:nvPr>
        </p:nvSpPr>
        <p:spPr/>
        <p:txBody>
          <a:bodyPr/>
          <a:lstStyle/>
          <a:p>
            <a:fld id="{0EE5D0B7-1729-47BD-A8FA-82E10C429101}" type="slidenum">
              <a:rPr lang="en-ID" smtClean="0"/>
              <a:t>‹#›</a:t>
            </a:fld>
            <a:endParaRPr lang="en-ID"/>
          </a:p>
        </p:txBody>
      </p:sp>
    </p:spTree>
    <p:extLst>
      <p:ext uri="{BB962C8B-B14F-4D97-AF65-F5344CB8AC3E}">
        <p14:creationId xmlns:p14="http://schemas.microsoft.com/office/powerpoint/2010/main" val="34819349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57AB8977-49F8-47CF-80B0-17B3BB26DF9E}" type="datetimeFigureOut">
              <a:rPr lang="en-ID" smtClean="0"/>
              <a:t>07/05/2025</a:t>
            </a:fld>
            <a:endParaRPr lang="en-ID"/>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ID"/>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0EE5D0B7-1729-47BD-A8FA-82E10C429101}" type="slidenum">
              <a:rPr lang="en-ID" smtClean="0"/>
              <a:t>‹#›</a:t>
            </a:fld>
            <a:endParaRPr lang="en-ID"/>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25336652"/>
      </p:ext>
    </p:extLst>
  </p:cSld>
  <p:clrMap bg1="lt1" tx1="dk1" bg2="lt2" tx2="dk2" accent1="accent1" accent2="accent2" accent3="accent3" accent4="accent4" accent5="accent5" accent6="accent6" hlink="hlink" folHlink="folHlink"/>
  <p:sldLayoutIdLst>
    <p:sldLayoutId id="2147484242" r:id="rId1"/>
    <p:sldLayoutId id="2147484243" r:id="rId2"/>
    <p:sldLayoutId id="2147484244" r:id="rId3"/>
    <p:sldLayoutId id="2147484245" r:id="rId4"/>
    <p:sldLayoutId id="2147484246" r:id="rId5"/>
    <p:sldLayoutId id="2147484247" r:id="rId6"/>
    <p:sldLayoutId id="2147484248" r:id="rId7"/>
    <p:sldLayoutId id="2147484249" r:id="rId8"/>
    <p:sldLayoutId id="2147484250" r:id="rId9"/>
    <p:sldLayoutId id="2147484251" r:id="rId10"/>
    <p:sldLayoutId id="2147484252"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D2CE17-88B7-0C72-1426-7D28EC3DC855}"/>
              </a:ext>
            </a:extLst>
          </p:cNvPr>
          <p:cNvSpPr>
            <a:spLocks noGrp="1"/>
          </p:cNvSpPr>
          <p:nvPr>
            <p:ph type="ctrTitle"/>
          </p:nvPr>
        </p:nvSpPr>
        <p:spPr/>
        <p:txBody>
          <a:bodyPr>
            <a:normAutofit/>
          </a:bodyPr>
          <a:lstStyle/>
          <a:p>
            <a:r>
              <a:rPr lang="en-ID" b="1"/>
              <a:t>Ayat Mutasyabihat</a:t>
            </a:r>
          </a:p>
        </p:txBody>
      </p:sp>
      <p:sp>
        <p:nvSpPr>
          <p:cNvPr id="3" name="Subtitle 2">
            <a:extLst>
              <a:ext uri="{FF2B5EF4-FFF2-40B4-BE49-F238E27FC236}">
                <a16:creationId xmlns:a16="http://schemas.microsoft.com/office/drawing/2014/main" id="{4CFAF7CC-6D68-7DF2-A85F-56B225461826}"/>
              </a:ext>
            </a:extLst>
          </p:cNvPr>
          <p:cNvSpPr>
            <a:spLocks noGrp="1"/>
          </p:cNvSpPr>
          <p:nvPr>
            <p:ph type="subTitle" idx="1"/>
          </p:nvPr>
        </p:nvSpPr>
        <p:spPr/>
        <p:txBody>
          <a:bodyPr>
            <a:normAutofit/>
          </a:bodyPr>
          <a:lstStyle/>
          <a:p>
            <a:pPr lvl="0"/>
            <a:r>
              <a:rPr lang="en-ID" sz="3200" cap="none">
                <a:solidFill>
                  <a:schemeClr val="tx1"/>
                </a:solidFill>
                <a:latin typeface="Bebas Neue" panose="020B0606020202050201" pitchFamily="34" charset="0"/>
              </a:rPr>
              <a:t>Dr. Ahmad Sarwat, Lc.,Ma</a:t>
            </a:r>
          </a:p>
        </p:txBody>
      </p:sp>
    </p:spTree>
    <p:extLst>
      <p:ext uri="{BB962C8B-B14F-4D97-AF65-F5344CB8AC3E}">
        <p14:creationId xmlns:p14="http://schemas.microsoft.com/office/powerpoint/2010/main" val="26960218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 name="Rectangle 36">
            <a:extLst>
              <a:ext uri="{FF2B5EF4-FFF2-40B4-BE49-F238E27FC236}">
                <a16:creationId xmlns:a16="http://schemas.microsoft.com/office/drawing/2014/main" id="{80506ED4-32CD-43AB-B344-A53FEC3B80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ID"/>
          </a:p>
        </p:txBody>
      </p:sp>
      <p:sp>
        <p:nvSpPr>
          <p:cNvPr id="38" name="Rectangle 37">
            <a:extLst>
              <a:ext uri="{FF2B5EF4-FFF2-40B4-BE49-F238E27FC236}">
                <a16:creationId xmlns:a16="http://schemas.microsoft.com/office/drawing/2014/main" id="{C990AAD3-E6EC-436A-BA4C-86970DE3DB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ID"/>
          </a:p>
        </p:txBody>
      </p:sp>
      <p:sp>
        <p:nvSpPr>
          <p:cNvPr id="39" name="Rectangle 38">
            <a:extLst>
              <a:ext uri="{FF2B5EF4-FFF2-40B4-BE49-F238E27FC236}">
                <a16:creationId xmlns:a16="http://schemas.microsoft.com/office/drawing/2014/main" id="{ECCBF551-86E8-4C8A-AEF1-195499FFBC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CDA91408-F454-42C9-C09A-5403322D406F}"/>
              </a:ext>
            </a:extLst>
          </p:cNvPr>
          <p:cNvPicPr>
            <a:picLocks noChangeAspect="1"/>
          </p:cNvPicPr>
          <p:nvPr/>
        </p:nvPicPr>
        <p:blipFill>
          <a:blip r:embed="rId2"/>
          <a:srcRect t="2763" r="2" b="8786"/>
          <a:stretch/>
        </p:blipFill>
        <p:spPr>
          <a:xfrm>
            <a:off x="6254995" y="903885"/>
            <a:ext cx="5452533" cy="5050225"/>
          </a:xfrm>
          <a:prstGeom prst="rect">
            <a:avLst/>
          </a:prstGeom>
        </p:spPr>
      </p:pic>
      <p:pic>
        <p:nvPicPr>
          <p:cNvPr id="8" name="Picture 7">
            <a:extLst>
              <a:ext uri="{FF2B5EF4-FFF2-40B4-BE49-F238E27FC236}">
                <a16:creationId xmlns:a16="http://schemas.microsoft.com/office/drawing/2014/main" id="{61066E1B-978B-4837-4553-7070CDACE6AC}"/>
              </a:ext>
            </a:extLst>
          </p:cNvPr>
          <p:cNvPicPr>
            <a:picLocks noChangeAspect="1"/>
          </p:cNvPicPr>
          <p:nvPr/>
        </p:nvPicPr>
        <p:blipFill>
          <a:blip r:embed="rId3"/>
          <a:srcRect r="942" b="1"/>
          <a:stretch/>
        </p:blipFill>
        <p:spPr>
          <a:xfrm>
            <a:off x="484474" y="903886"/>
            <a:ext cx="5452533" cy="5050225"/>
          </a:xfrm>
          <a:prstGeom prst="rect">
            <a:avLst/>
          </a:prstGeom>
        </p:spPr>
      </p:pic>
      <p:sp>
        <p:nvSpPr>
          <p:cNvPr id="40" name="Rectangle 39">
            <a:extLst>
              <a:ext uri="{FF2B5EF4-FFF2-40B4-BE49-F238E27FC236}">
                <a16:creationId xmlns:a16="http://schemas.microsoft.com/office/drawing/2014/main" id="{B2DE6087-BD29-4728-BBC0-74F7C58B93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ID"/>
          </a:p>
        </p:txBody>
      </p:sp>
      <p:sp>
        <p:nvSpPr>
          <p:cNvPr id="36" name="Rectangle 35">
            <a:extLst>
              <a:ext uri="{FF2B5EF4-FFF2-40B4-BE49-F238E27FC236}">
                <a16:creationId xmlns:a16="http://schemas.microsoft.com/office/drawing/2014/main" id="{7C288AAE-BD9A-4C2D-9F7A-B34316AD6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ID"/>
          </a:p>
        </p:txBody>
      </p:sp>
    </p:spTree>
    <p:extLst>
      <p:ext uri="{BB962C8B-B14F-4D97-AF65-F5344CB8AC3E}">
        <p14:creationId xmlns:p14="http://schemas.microsoft.com/office/powerpoint/2010/main" val="8909064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A04D82-EB63-DD52-8F69-1A99757A403B}"/>
              </a:ext>
            </a:extLst>
          </p:cNvPr>
          <p:cNvSpPr>
            <a:spLocks noGrp="1"/>
          </p:cNvSpPr>
          <p:nvPr>
            <p:ph type="title"/>
          </p:nvPr>
        </p:nvSpPr>
        <p:spPr/>
        <p:txBody>
          <a:bodyPr>
            <a:normAutofit/>
          </a:bodyPr>
          <a:lstStyle/>
          <a:p>
            <a:r>
              <a:rPr lang="en-ID" b="1"/>
              <a:t>2. Ayat Wujud Fisik Allah</a:t>
            </a:r>
          </a:p>
        </p:txBody>
      </p:sp>
      <p:sp>
        <p:nvSpPr>
          <p:cNvPr id="3" name="Content Placeholder 2">
            <a:extLst>
              <a:ext uri="{FF2B5EF4-FFF2-40B4-BE49-F238E27FC236}">
                <a16:creationId xmlns:a16="http://schemas.microsoft.com/office/drawing/2014/main" id="{2C470704-E253-AA2C-637B-FD7AC378DCDF}"/>
              </a:ext>
            </a:extLst>
          </p:cNvPr>
          <p:cNvSpPr>
            <a:spLocks noGrp="1"/>
          </p:cNvSpPr>
          <p:nvPr>
            <p:ph idx="1"/>
          </p:nvPr>
        </p:nvSpPr>
        <p:spPr/>
        <p:txBody>
          <a:bodyPr>
            <a:normAutofit lnSpcReduction="10000"/>
          </a:bodyPr>
          <a:lstStyle/>
          <a:p>
            <a:pPr marL="457200" lvl="0" indent="-457200">
              <a:buClr>
                <a:schemeClr val="tx1"/>
              </a:buClr>
              <a:buFont typeface="+mj-lt"/>
              <a:buAutoNum type="alphaLcPeriod"/>
            </a:pPr>
            <a:r>
              <a:rPr lang="en-ID" b="1"/>
              <a:t>Wajah Allah</a:t>
            </a:r>
          </a:p>
          <a:p>
            <a:pPr marL="0" lvl="0" indent="0" algn="ctr" rtl="1">
              <a:buClr>
                <a:schemeClr val="tx1"/>
              </a:buClr>
              <a:buNone/>
            </a:pPr>
            <a:r>
              <a:rPr lang="ar-SA" sz="3200">
                <a:latin typeface="Arabic Typesetting" panose="03020402040406030203" pitchFamily="66" charset="-78"/>
                <a:cs typeface="Arabic Typesetting" panose="03020402040406030203" pitchFamily="66" charset="-78"/>
              </a:rPr>
              <a:t>كُلُّ شَيْءٍ هَالِكٌ إِلَّا </a:t>
            </a:r>
            <a:r>
              <a:rPr lang="ar-SA" sz="3200" u="sng">
                <a:solidFill>
                  <a:srgbClr val="FF0000"/>
                </a:solidFill>
                <a:latin typeface="Arabic Typesetting" panose="03020402040406030203" pitchFamily="66" charset="-78"/>
                <a:cs typeface="Arabic Typesetting" panose="03020402040406030203" pitchFamily="66" charset="-78"/>
              </a:rPr>
              <a:t>وَجْهَهُ </a:t>
            </a:r>
          </a:p>
          <a:p>
            <a:pPr marL="0" lvl="0" indent="0" algn="ctr">
              <a:buClr>
                <a:schemeClr val="tx1"/>
              </a:buClr>
              <a:buNone/>
            </a:pPr>
            <a:r>
              <a:rPr lang="en-ID"/>
              <a:t>Tiap-tiap sesuatu pasti binasa, kecuali wajah Allah. (QS. Al-Qashash : 88) </a:t>
            </a:r>
          </a:p>
          <a:p>
            <a:pPr marL="0" indent="0" algn="ctr" rtl="1">
              <a:buClr>
                <a:schemeClr val="tx1"/>
              </a:buClr>
              <a:buNone/>
            </a:pPr>
            <a:r>
              <a:rPr lang="ar-SA" sz="3200">
                <a:latin typeface="Arabic Typesetting" panose="03020402040406030203" pitchFamily="66" charset="-78"/>
                <a:cs typeface="Arabic Typesetting" panose="03020402040406030203" pitchFamily="66" charset="-78"/>
              </a:rPr>
              <a:t>وَلِلَّهِ الْمَشْرِقُ وَالْمَغْرِبُ ۚ فَأَيْنَمَا تُوَلُّوا فَثَمَّ </a:t>
            </a:r>
            <a:r>
              <a:rPr lang="ar-SA" sz="3200" u="sng">
                <a:solidFill>
                  <a:srgbClr val="FF0000"/>
                </a:solidFill>
                <a:latin typeface="Arabic Typesetting" panose="03020402040406030203" pitchFamily="66" charset="-78"/>
                <a:cs typeface="Arabic Typesetting" panose="03020402040406030203" pitchFamily="66" charset="-78"/>
              </a:rPr>
              <a:t>وَجْهُ اللَّهِ </a:t>
            </a:r>
          </a:p>
          <a:p>
            <a:pPr marL="0" lvl="0" indent="0" algn="ctr">
              <a:buClr>
                <a:schemeClr val="tx1"/>
              </a:buClr>
              <a:buNone/>
            </a:pPr>
            <a:r>
              <a:rPr lang="en-ID"/>
              <a:t>Dan kepunyaan Allah-lah timur dan barat, maka kemanapun kamu menghadap di situlah wajah Allah. (QS. Al-Baqarah : 115)</a:t>
            </a:r>
          </a:p>
          <a:p>
            <a:pPr marL="0" lvl="0" indent="0" algn="ctr" rtl="1">
              <a:buClr>
                <a:schemeClr val="tx1"/>
              </a:buClr>
              <a:buNone/>
            </a:pPr>
            <a:r>
              <a:rPr lang="ar-SA" sz="3200">
                <a:latin typeface="Arabic Typesetting" panose="03020402040406030203" pitchFamily="66" charset="-78"/>
                <a:cs typeface="Arabic Typesetting" panose="03020402040406030203" pitchFamily="66" charset="-78"/>
              </a:rPr>
              <a:t>وَمَا تُنْفِقُونَ إِلَّا ابْتِغَاءَ </a:t>
            </a:r>
            <a:r>
              <a:rPr lang="ar-SA" sz="3200" u="sng">
                <a:solidFill>
                  <a:srgbClr val="FF0000"/>
                </a:solidFill>
                <a:latin typeface="Arabic Typesetting" panose="03020402040406030203" pitchFamily="66" charset="-78"/>
                <a:cs typeface="Arabic Typesetting" panose="03020402040406030203" pitchFamily="66" charset="-78"/>
              </a:rPr>
              <a:t>وَجْهِ اللَّهِ </a:t>
            </a:r>
          </a:p>
          <a:p>
            <a:pPr marL="0" lvl="0" indent="0" algn="ctr">
              <a:buClr>
                <a:schemeClr val="tx1"/>
              </a:buClr>
              <a:buNone/>
            </a:pPr>
            <a:r>
              <a:rPr lang="en-ID"/>
              <a:t>Dan janganlah kamu membelanjakan sesuatu melainkan karena mencari wajah Allah (QS. Al-Baqarah : 272)</a:t>
            </a:r>
          </a:p>
          <a:p>
            <a:pPr marL="0" lvl="0" indent="0">
              <a:buClr>
                <a:schemeClr val="tx1"/>
              </a:buClr>
              <a:buNone/>
            </a:pPr>
            <a:endParaRPr lang="en-ID"/>
          </a:p>
        </p:txBody>
      </p:sp>
    </p:spTree>
    <p:extLst>
      <p:ext uri="{BB962C8B-B14F-4D97-AF65-F5344CB8AC3E}">
        <p14:creationId xmlns:p14="http://schemas.microsoft.com/office/powerpoint/2010/main" val="20073836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CBB10B-086F-2190-7FE1-890D07BFCC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98B6BE4-5D2E-11A2-82AB-F66A8D422AC8}"/>
              </a:ext>
            </a:extLst>
          </p:cNvPr>
          <p:cNvSpPr>
            <a:spLocks noGrp="1"/>
          </p:cNvSpPr>
          <p:nvPr>
            <p:ph type="title"/>
          </p:nvPr>
        </p:nvSpPr>
        <p:spPr/>
        <p:txBody>
          <a:bodyPr>
            <a:normAutofit/>
          </a:bodyPr>
          <a:lstStyle/>
          <a:p>
            <a:r>
              <a:rPr lang="en-ID" b="1"/>
              <a:t>2. Ayat Wujud Fisik Allah</a:t>
            </a:r>
          </a:p>
        </p:txBody>
      </p:sp>
      <p:sp>
        <p:nvSpPr>
          <p:cNvPr id="3" name="Content Placeholder 2">
            <a:extLst>
              <a:ext uri="{FF2B5EF4-FFF2-40B4-BE49-F238E27FC236}">
                <a16:creationId xmlns:a16="http://schemas.microsoft.com/office/drawing/2014/main" id="{1614DF3C-59C9-19D8-2EC0-9100FE98A81A}"/>
              </a:ext>
            </a:extLst>
          </p:cNvPr>
          <p:cNvSpPr>
            <a:spLocks noGrp="1"/>
          </p:cNvSpPr>
          <p:nvPr>
            <p:ph idx="1"/>
          </p:nvPr>
        </p:nvSpPr>
        <p:spPr>
          <a:xfrm>
            <a:off x="298383" y="1845733"/>
            <a:ext cx="11627317" cy="4333685"/>
          </a:xfrm>
        </p:spPr>
        <p:txBody>
          <a:bodyPr>
            <a:normAutofit fontScale="70000" lnSpcReduction="20000"/>
          </a:bodyPr>
          <a:lstStyle/>
          <a:p>
            <a:pPr marL="0" lvl="0" indent="0">
              <a:buClr>
                <a:schemeClr val="tx1"/>
              </a:buClr>
              <a:buNone/>
            </a:pPr>
            <a:r>
              <a:rPr lang="en-ID" b="1"/>
              <a:t>Dimanakah Allah : </a:t>
            </a:r>
          </a:p>
          <a:p>
            <a:pPr marL="0" lvl="0" indent="0">
              <a:buClr>
                <a:schemeClr val="tx1"/>
              </a:buClr>
              <a:buNone/>
            </a:pPr>
            <a:r>
              <a:rPr lang="en-ID" b="1"/>
              <a:t>a. Allah di langit?</a:t>
            </a:r>
          </a:p>
          <a:p>
            <a:pPr marL="0" lvl="0" indent="0" algn="ctr" rtl="1">
              <a:buClr>
                <a:schemeClr val="tx1"/>
              </a:buClr>
              <a:buNone/>
            </a:pPr>
            <a:r>
              <a:rPr lang="ar-SA" sz="4400">
                <a:latin typeface="Arabic Typesetting" panose="03020402040406030203" pitchFamily="66" charset="-78"/>
                <a:cs typeface="Arabic Typesetting" panose="03020402040406030203" pitchFamily="66" charset="-78"/>
              </a:rPr>
              <a:t>أَمْ أَمِنْتُمْ مَنْ فِي السَّمَاءِ أَنْ يُرْسِلَ عَلَيْكُمْ حَاصِبًا</a:t>
            </a:r>
          </a:p>
          <a:p>
            <a:pPr marL="0" lvl="0" indent="0" algn="ctr">
              <a:buClr>
                <a:schemeClr val="tx1"/>
              </a:buClr>
              <a:buNone/>
            </a:pPr>
            <a:r>
              <a:rPr lang="en-ID" sz="2600"/>
              <a:t>Atau apakah merasa aman terhadap Allah yang di langit bahwa Dia akan mengirimkan badai yang berbatu. (QS Al-Mulk: 16-17).</a:t>
            </a:r>
          </a:p>
          <a:p>
            <a:pPr marL="0" lvl="0" indent="0">
              <a:buClr>
                <a:schemeClr val="tx1"/>
              </a:buClr>
              <a:buNone/>
            </a:pPr>
            <a:r>
              <a:rPr lang="en-ID" sz="2100" b="1"/>
              <a:t>b. Allah di ‘Arsy?</a:t>
            </a:r>
          </a:p>
          <a:p>
            <a:pPr marL="0" lvl="0" indent="0" algn="ctr" rtl="1">
              <a:buClr>
                <a:schemeClr val="tx1"/>
              </a:buClr>
              <a:buNone/>
            </a:pPr>
            <a:r>
              <a:rPr lang="ar-SA" sz="4400">
                <a:latin typeface="Arabic Typesetting" panose="03020402040406030203" pitchFamily="66" charset="-78"/>
                <a:cs typeface="Arabic Typesetting" panose="03020402040406030203" pitchFamily="66" charset="-78"/>
              </a:rPr>
              <a:t>الرَّحْمَٰنُ عَلَى الْعَرْشِ اسْتَوَىٰ</a:t>
            </a:r>
          </a:p>
          <a:p>
            <a:pPr marL="0" indent="0" algn="ctr">
              <a:buClr>
                <a:schemeClr val="tx1"/>
              </a:buClr>
              <a:buNone/>
            </a:pPr>
            <a:r>
              <a:rPr lang="en-ID" sz="2600"/>
              <a:t>Yang Maha Pemurah itu berada di atas ‘arys bersemayam.(QS Thaha: 5)</a:t>
            </a:r>
          </a:p>
          <a:p>
            <a:pPr marL="0" lvl="0" indent="0">
              <a:buClr>
                <a:schemeClr val="tx1"/>
              </a:buClr>
              <a:buNone/>
            </a:pPr>
            <a:r>
              <a:rPr lang="en-ID" sz="2100" b="1"/>
              <a:t>c. Allah Bersama Kita?</a:t>
            </a:r>
          </a:p>
          <a:p>
            <a:pPr marL="0" lvl="0" indent="0" algn="ctr" rtl="1">
              <a:buClr>
                <a:schemeClr val="tx1"/>
              </a:buClr>
              <a:buNone/>
            </a:pPr>
            <a:r>
              <a:rPr lang="ar-SA" sz="4400">
                <a:latin typeface="Arabic Typesetting" panose="03020402040406030203" pitchFamily="66" charset="-78"/>
                <a:cs typeface="Arabic Typesetting" panose="03020402040406030203" pitchFamily="66" charset="-78"/>
              </a:rPr>
              <a:t>وَهُوَ مَعَكُمْ أَيْنَ مَا كُنْتُمْ ۚ وَاللَّهُ بِمَا تَعْمَلُونَ بَصِيرٌ</a:t>
            </a:r>
          </a:p>
          <a:p>
            <a:pPr marL="0" lvl="0" indent="0" algn="ctr">
              <a:buClr>
                <a:schemeClr val="tx1"/>
              </a:buClr>
              <a:buNone/>
            </a:pPr>
            <a:r>
              <a:rPr lang="en-ID" sz="2600"/>
              <a:t>Dan Dia bersama kamu dimana saja kamu berada. Dan Allah Maha Melihat apa yang kamu kerjakan. (QS. Al-Hadid: 4)</a:t>
            </a:r>
          </a:p>
          <a:p>
            <a:pPr marL="0" lvl="0" indent="0" algn="ctr">
              <a:buClr>
                <a:schemeClr val="tx1"/>
              </a:buClr>
              <a:buNone/>
            </a:pPr>
            <a:endParaRPr lang="en-ID"/>
          </a:p>
        </p:txBody>
      </p:sp>
    </p:spTree>
    <p:extLst>
      <p:ext uri="{BB962C8B-B14F-4D97-AF65-F5344CB8AC3E}">
        <p14:creationId xmlns:p14="http://schemas.microsoft.com/office/powerpoint/2010/main" val="580251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04A2FD-C474-2D4E-2BC5-D125EA6CB4AE}"/>
              </a:ext>
            </a:extLst>
          </p:cNvPr>
          <p:cNvSpPr>
            <a:spLocks noGrp="1"/>
          </p:cNvSpPr>
          <p:nvPr>
            <p:ph type="title"/>
          </p:nvPr>
        </p:nvSpPr>
        <p:spPr/>
        <p:txBody>
          <a:bodyPr>
            <a:normAutofit/>
          </a:bodyPr>
          <a:lstStyle/>
          <a:p>
            <a:r>
              <a:rPr lang="en-ID" b="1"/>
              <a:t>3. Tidak Logis</a:t>
            </a:r>
          </a:p>
        </p:txBody>
      </p:sp>
      <p:sp>
        <p:nvSpPr>
          <p:cNvPr id="3" name="Content Placeholder 2">
            <a:extLst>
              <a:ext uri="{FF2B5EF4-FFF2-40B4-BE49-F238E27FC236}">
                <a16:creationId xmlns:a16="http://schemas.microsoft.com/office/drawing/2014/main" id="{D45101F1-773E-68B3-D79C-61FCF87D1DBE}"/>
              </a:ext>
            </a:extLst>
          </p:cNvPr>
          <p:cNvSpPr>
            <a:spLocks noGrp="1"/>
          </p:cNvSpPr>
          <p:nvPr>
            <p:ph idx="1"/>
          </p:nvPr>
        </p:nvSpPr>
        <p:spPr>
          <a:xfrm>
            <a:off x="2000922" y="1845734"/>
            <a:ext cx="9154758" cy="4023360"/>
          </a:xfrm>
        </p:spPr>
        <p:txBody>
          <a:bodyPr>
            <a:normAutofit fontScale="92500" lnSpcReduction="10000"/>
          </a:bodyPr>
          <a:lstStyle/>
          <a:p>
            <a:pPr marL="457200" lvl="0" indent="-457200">
              <a:buClr>
                <a:schemeClr val="tx1"/>
              </a:buClr>
              <a:buFont typeface="+mj-lt"/>
              <a:buAutoNum type="alphaLcPeriod"/>
            </a:pPr>
            <a:r>
              <a:rPr lang="en-ID" b="1"/>
              <a:t> Enam Hari Penciptaan</a:t>
            </a:r>
            <a:endParaRPr lang="en-ID"/>
          </a:p>
          <a:p>
            <a:pPr marL="457200" lvl="0" indent="-457200">
              <a:buClr>
                <a:schemeClr val="tx1"/>
              </a:buClr>
              <a:buFont typeface="+mj-lt"/>
              <a:buAutoNum type="alphaLcPeriod"/>
            </a:pPr>
            <a:r>
              <a:rPr lang="en-ID" b="1"/>
              <a:t> Matahari Bergerak Mengelilingi Bumi</a:t>
            </a:r>
            <a:endParaRPr lang="en-ID"/>
          </a:p>
          <a:p>
            <a:pPr marL="457200" lvl="0" indent="-457200">
              <a:buClr>
                <a:schemeClr val="tx1"/>
              </a:buClr>
              <a:buFont typeface="+mj-lt"/>
              <a:buAutoNum type="alphaLcPeriod"/>
            </a:pPr>
            <a:r>
              <a:rPr lang="en-ID" b="1"/>
              <a:t> Bumi Bulat atau Rata?</a:t>
            </a:r>
            <a:endParaRPr lang="en-ID"/>
          </a:p>
          <a:p>
            <a:pPr marL="457200" lvl="0" indent="-457200">
              <a:buClr>
                <a:schemeClr val="tx1"/>
              </a:buClr>
              <a:buFont typeface="+mj-lt"/>
              <a:buAutoNum type="alphaLcPeriod"/>
            </a:pPr>
            <a:r>
              <a:rPr lang="en-ID" b="1"/>
              <a:t> Langit Ada Tujuh Buah</a:t>
            </a:r>
            <a:endParaRPr lang="en-ID"/>
          </a:p>
          <a:p>
            <a:pPr marL="457200" lvl="0" indent="-457200">
              <a:buClr>
                <a:schemeClr val="tx1"/>
              </a:buClr>
              <a:buFont typeface="+mj-lt"/>
              <a:buAutoNum type="alphaLcPeriod"/>
            </a:pPr>
            <a:r>
              <a:rPr lang="en-ID" b="1"/>
              <a:t> Langit Tanpa Tiang</a:t>
            </a:r>
            <a:endParaRPr lang="en-ID"/>
          </a:p>
          <a:p>
            <a:pPr marL="457200" lvl="0" indent="-457200">
              <a:buClr>
                <a:schemeClr val="tx1"/>
              </a:buClr>
              <a:buFont typeface="+mj-lt"/>
              <a:buAutoNum type="alphaLcPeriod"/>
            </a:pPr>
            <a:r>
              <a:rPr lang="en-ID" b="1"/>
              <a:t> Matahari Terbenam di Laut</a:t>
            </a:r>
            <a:endParaRPr lang="en-ID"/>
          </a:p>
          <a:p>
            <a:pPr marL="457200" lvl="0" indent="-457200">
              <a:buClr>
                <a:schemeClr val="tx1"/>
              </a:buClr>
              <a:buFont typeface="+mj-lt"/>
              <a:buAutoNum type="alphaLcPeriod"/>
            </a:pPr>
            <a:r>
              <a:rPr lang="en-ID" b="1"/>
              <a:t> Gunung Diletakkan Jadi Pasak</a:t>
            </a:r>
            <a:endParaRPr lang="en-ID"/>
          </a:p>
          <a:p>
            <a:pPr marL="457200" lvl="0" indent="-457200">
              <a:buClr>
                <a:schemeClr val="tx1"/>
              </a:buClr>
              <a:buFont typeface="+mj-lt"/>
              <a:buAutoNum type="alphaLcPeriod"/>
            </a:pPr>
            <a:r>
              <a:rPr lang="en-ID" b="1"/>
              <a:t> Gunung Mencegah Gempa</a:t>
            </a:r>
            <a:endParaRPr lang="en-ID"/>
          </a:p>
          <a:p>
            <a:pPr marL="457200" lvl="0" indent="-457200">
              <a:buClr>
                <a:schemeClr val="tx1"/>
              </a:buClr>
              <a:buFont typeface="+mj-lt"/>
              <a:buAutoNum type="alphaLcPeriod"/>
            </a:pPr>
            <a:r>
              <a:rPr lang="en-ID" b="1"/>
              <a:t> Besi Diturunkan</a:t>
            </a:r>
            <a:endParaRPr lang="en-ID"/>
          </a:p>
          <a:p>
            <a:pPr marL="457200" lvl="0" indent="-457200">
              <a:buClr>
                <a:schemeClr val="tx1"/>
              </a:buClr>
              <a:buFont typeface="+mj-lt"/>
              <a:buAutoNum type="alphaLcPeriod"/>
            </a:pPr>
            <a:r>
              <a:rPr lang="en-ID" b="1"/>
              <a:t> Air Mani Dari Tulang Sulbi</a:t>
            </a:r>
            <a:endParaRPr lang="en-ID"/>
          </a:p>
        </p:txBody>
      </p:sp>
    </p:spTree>
    <p:extLst>
      <p:ext uri="{BB962C8B-B14F-4D97-AF65-F5344CB8AC3E}">
        <p14:creationId xmlns:p14="http://schemas.microsoft.com/office/powerpoint/2010/main" val="24218537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tint val="90000"/>
            <a:shade val="97000"/>
            <a:satMod val="130000"/>
          </a:schemeClr>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E54CE3AD-C754-4F1E-A76F-1EDDF71796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578972"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3328F8E-044D-6699-511F-03FCDD159DEF}"/>
              </a:ext>
            </a:extLst>
          </p:cNvPr>
          <p:cNvSpPr>
            <a:spLocks noGrp="1"/>
          </p:cNvSpPr>
          <p:nvPr>
            <p:ph type="title"/>
          </p:nvPr>
        </p:nvSpPr>
        <p:spPr>
          <a:xfrm>
            <a:off x="781877" y="643467"/>
            <a:ext cx="3467569" cy="5571066"/>
          </a:xfrm>
        </p:spPr>
        <p:txBody>
          <a:bodyPr anchor="ctr">
            <a:normAutofit/>
          </a:bodyPr>
          <a:lstStyle/>
          <a:p>
            <a:r>
              <a:rPr lang="en-US" sz="4000">
                <a:solidFill>
                  <a:srgbClr val="FFFFFF"/>
                </a:solidFill>
              </a:rPr>
              <a:t>Enam Hari Penciptaan</a:t>
            </a:r>
            <a:endParaRPr lang="en-ID" sz="4000">
              <a:solidFill>
                <a:srgbClr val="FFFFFF"/>
              </a:solidFill>
            </a:endParaRPr>
          </a:p>
        </p:txBody>
      </p:sp>
      <p:sp>
        <p:nvSpPr>
          <p:cNvPr id="10" name="Rectangle 9">
            <a:extLst>
              <a:ext uri="{FF2B5EF4-FFF2-40B4-BE49-F238E27FC236}">
                <a16:creationId xmlns:a16="http://schemas.microsoft.com/office/drawing/2014/main" id="{D238B743-4443-4735-BFC2-B514F64099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4578973" y="0"/>
            <a:ext cx="7613027"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ID"/>
          </a:p>
        </p:txBody>
      </p:sp>
      <p:sp>
        <p:nvSpPr>
          <p:cNvPr id="3" name="Content Placeholder 2">
            <a:extLst>
              <a:ext uri="{FF2B5EF4-FFF2-40B4-BE49-F238E27FC236}">
                <a16:creationId xmlns:a16="http://schemas.microsoft.com/office/drawing/2014/main" id="{0F706015-1313-08F9-B7D7-3E7C83C0B612}"/>
              </a:ext>
            </a:extLst>
          </p:cNvPr>
          <p:cNvSpPr>
            <a:spLocks noGrp="1"/>
          </p:cNvSpPr>
          <p:nvPr>
            <p:ph idx="1"/>
          </p:nvPr>
        </p:nvSpPr>
        <p:spPr>
          <a:xfrm>
            <a:off x="5124206" y="643467"/>
            <a:ext cx="6104288" cy="5571065"/>
          </a:xfrm>
        </p:spPr>
        <p:txBody>
          <a:bodyPr anchor="ctr">
            <a:normAutofit fontScale="77500" lnSpcReduction="20000"/>
          </a:bodyPr>
          <a:lstStyle/>
          <a:p>
            <a:pPr marL="0" indent="0" algn="ctr" rtl="1">
              <a:buNone/>
            </a:pPr>
            <a:r>
              <a:rPr lang="ar-SA" sz="5200">
                <a:solidFill>
                  <a:srgbClr val="FFFFFF"/>
                </a:solidFill>
                <a:latin typeface="Arabic Typesetting" panose="03020402040406030203" pitchFamily="66" charset="-78"/>
                <a:cs typeface="Arabic Typesetting" panose="03020402040406030203" pitchFamily="66" charset="-78"/>
              </a:rPr>
              <a:t>إِنَّ رَبَّكُمُ اللَّهُ الَّذِي خَلَقَ السَّمَاوَاتِ وَالْأَرْضَ فِي سِتَّةِ أَيَّامٍ </a:t>
            </a:r>
            <a:endParaRPr lang="en-US" sz="5200">
              <a:solidFill>
                <a:srgbClr val="FFFFFF"/>
              </a:solidFill>
              <a:latin typeface="Arabic Typesetting" panose="03020402040406030203" pitchFamily="66" charset="-78"/>
              <a:cs typeface="Arabic Typesetting" panose="03020402040406030203" pitchFamily="66" charset="-78"/>
            </a:endParaRPr>
          </a:p>
          <a:p>
            <a:pPr marL="0" indent="0" algn="ctr">
              <a:buNone/>
            </a:pPr>
            <a:r>
              <a:rPr lang="en-ID" sz="3200">
                <a:solidFill>
                  <a:schemeClr val="bg1"/>
                </a:solidFill>
                <a:latin typeface="+mj-lt"/>
                <a:cs typeface="Arabic Typesetting" panose="03020402040406030203" pitchFamily="66" charset="-78"/>
              </a:rPr>
              <a:t>Sesungguhnya Tuhan kamu ialah Allah yang telah menciptakan langit dan bumi dalam enam hari. (QS. Al-'Araf : 54)</a:t>
            </a:r>
          </a:p>
          <a:p>
            <a:pPr marL="0" indent="0" algn="ctr">
              <a:buNone/>
            </a:pPr>
            <a:endParaRPr lang="en-ID" sz="3200">
              <a:solidFill>
                <a:schemeClr val="bg1"/>
              </a:solidFill>
              <a:latin typeface="+mj-lt"/>
              <a:cs typeface="Arabic Typesetting" panose="03020402040406030203" pitchFamily="66" charset="-78"/>
            </a:endParaRPr>
          </a:p>
          <a:p>
            <a:pPr lvl="1">
              <a:buClr>
                <a:schemeClr val="tx1"/>
              </a:buClr>
              <a:buFont typeface="Wingdings" panose="05000000000000000000" pitchFamily="2" charset="2"/>
              <a:buChar char="§"/>
            </a:pPr>
            <a:r>
              <a:rPr lang="en-ID" sz="3000" b="1">
                <a:solidFill>
                  <a:srgbClr val="FFFFFF"/>
                </a:solidFill>
                <a:cs typeface="Arabic Typesetting" panose="03020402040406030203" pitchFamily="66" charset="-78"/>
              </a:rPr>
              <a:t>Para ahli geologi dan astronomi tidak membagi periode pembentukan alam semesta, bumi, dan langit dalam enam periode. </a:t>
            </a:r>
          </a:p>
          <a:p>
            <a:pPr lvl="1">
              <a:buClr>
                <a:schemeClr val="tx1"/>
              </a:buClr>
              <a:buFont typeface="Wingdings" panose="05000000000000000000" pitchFamily="2" charset="2"/>
              <a:buChar char="§"/>
            </a:pPr>
            <a:r>
              <a:rPr lang="en-ID" sz="3000" b="1">
                <a:solidFill>
                  <a:srgbClr val="FFFFFF"/>
                </a:solidFill>
                <a:cs typeface="Arabic Typesetting" panose="03020402040406030203" pitchFamily="66" charset="-78"/>
              </a:rPr>
              <a:t>Sebaliknya, mereka menggunakan periode-periode geologis dan astronomis yang lebih terperinci dan berdasarkan data ilmiah</a:t>
            </a:r>
          </a:p>
          <a:p>
            <a:pPr lvl="1">
              <a:buClr>
                <a:schemeClr val="tx1"/>
              </a:buClr>
              <a:buFont typeface="Wingdings" panose="05000000000000000000" pitchFamily="2" charset="2"/>
              <a:buChar char="§"/>
            </a:pPr>
            <a:r>
              <a:rPr lang="en-ID" sz="3000" b="1">
                <a:solidFill>
                  <a:srgbClr val="FFFFFF"/>
                </a:solidFill>
                <a:cs typeface="Arabic Typesetting" panose="03020402040406030203" pitchFamily="66" charset="-78"/>
              </a:rPr>
              <a:t>Pembagian tersebut sangat berbeda dengan pembagian dalam teks agama yang menggunakan enam periode atau hari, yang lebih merupakan konsep metaforis atau simbolis daripada berdasarkan bukti ilmiah.</a:t>
            </a:r>
          </a:p>
        </p:txBody>
      </p:sp>
    </p:spTree>
    <p:extLst>
      <p:ext uri="{BB962C8B-B14F-4D97-AF65-F5344CB8AC3E}">
        <p14:creationId xmlns:p14="http://schemas.microsoft.com/office/powerpoint/2010/main" val="3404706931"/>
      </p:ext>
    </p:extLst>
  </p:cSld>
  <p:clrMapOvr>
    <a:overrideClrMapping bg1="dk1" tx1="lt1" bg2="dk2" tx2="lt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tint val="90000"/>
            <a:shade val="97000"/>
            <a:satMod val="130000"/>
          </a:schemeClr>
        </a:solidFill>
        <a:effectLst/>
      </p:bgPr>
    </p:bg>
    <p:spTree>
      <p:nvGrpSpPr>
        <p:cNvPr id="1" name="">
          <a:extLst>
            <a:ext uri="{FF2B5EF4-FFF2-40B4-BE49-F238E27FC236}">
              <a16:creationId xmlns:a16="http://schemas.microsoft.com/office/drawing/2014/main" id="{394B6070-C9B9-F717-D780-60DFB27112A4}"/>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C9C6499F-C5C4-EB50-1333-B7B89CEB94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578972"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FAC8E711-0AEB-B52E-5DDA-0CB96BFD72EB}"/>
              </a:ext>
            </a:extLst>
          </p:cNvPr>
          <p:cNvSpPr>
            <a:spLocks noGrp="1"/>
          </p:cNvSpPr>
          <p:nvPr>
            <p:ph type="title"/>
          </p:nvPr>
        </p:nvSpPr>
        <p:spPr>
          <a:xfrm>
            <a:off x="781877" y="643467"/>
            <a:ext cx="3467569" cy="5571066"/>
          </a:xfrm>
        </p:spPr>
        <p:txBody>
          <a:bodyPr anchor="ctr">
            <a:normAutofit/>
          </a:bodyPr>
          <a:lstStyle/>
          <a:p>
            <a:r>
              <a:rPr lang="en-US" sz="4000">
                <a:solidFill>
                  <a:srgbClr val="FFFFFF"/>
                </a:solidFill>
              </a:rPr>
              <a:t>Matahari Bergerak Mengelilingi Bumi</a:t>
            </a:r>
            <a:endParaRPr lang="en-ID" sz="4000">
              <a:solidFill>
                <a:srgbClr val="FFFFFF"/>
              </a:solidFill>
            </a:endParaRPr>
          </a:p>
        </p:txBody>
      </p:sp>
      <p:sp>
        <p:nvSpPr>
          <p:cNvPr id="10" name="Rectangle 9">
            <a:extLst>
              <a:ext uri="{FF2B5EF4-FFF2-40B4-BE49-F238E27FC236}">
                <a16:creationId xmlns:a16="http://schemas.microsoft.com/office/drawing/2014/main" id="{1C1D0697-D65B-860A-5EEF-78AAADAFD3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4578973" y="0"/>
            <a:ext cx="7613027"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ID"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1CD57AD9-5374-69FF-51A6-236049324FB2}"/>
              </a:ext>
            </a:extLst>
          </p:cNvPr>
          <p:cNvSpPr>
            <a:spLocks noGrp="1"/>
          </p:cNvSpPr>
          <p:nvPr>
            <p:ph idx="1"/>
          </p:nvPr>
        </p:nvSpPr>
        <p:spPr>
          <a:xfrm>
            <a:off x="5124206" y="643467"/>
            <a:ext cx="6104288" cy="5571065"/>
          </a:xfrm>
        </p:spPr>
        <p:txBody>
          <a:bodyPr anchor="ctr">
            <a:normAutofit/>
          </a:bodyPr>
          <a:lstStyle/>
          <a:p>
            <a:pPr marL="0" indent="0" algn="ctr" rtl="1">
              <a:buNone/>
            </a:pPr>
            <a:r>
              <a:rPr lang="ar-SA" sz="5400">
                <a:solidFill>
                  <a:srgbClr val="FFFFFF"/>
                </a:solidFill>
                <a:latin typeface="Arabic Typesetting" panose="03020402040406030203" pitchFamily="66" charset="-78"/>
                <a:cs typeface="Arabic Typesetting" panose="03020402040406030203" pitchFamily="66" charset="-78"/>
              </a:rPr>
              <a:t>وَالشَّمْسُ تَجْرِي لِمُسْتَقَرٍّ لَهَا </a:t>
            </a:r>
          </a:p>
          <a:p>
            <a:pPr marL="0" indent="0" algn="ctr" rtl="1">
              <a:buNone/>
            </a:pPr>
            <a:r>
              <a:rPr lang="en-ID" sz="3200">
                <a:solidFill>
                  <a:srgbClr val="FFFFFF"/>
                </a:solidFill>
                <a:latin typeface="+mj-lt"/>
                <a:cs typeface="Arabic Typesetting" panose="03020402040406030203" pitchFamily="66" charset="-78"/>
              </a:rPr>
              <a:t>Dan matahari berjalan ditempat peredarannya. (QS. Yasin : 38-40)</a:t>
            </a:r>
          </a:p>
        </p:txBody>
      </p:sp>
    </p:spTree>
    <p:extLst>
      <p:ext uri="{BB962C8B-B14F-4D97-AF65-F5344CB8AC3E}">
        <p14:creationId xmlns:p14="http://schemas.microsoft.com/office/powerpoint/2010/main" val="387612855"/>
      </p:ext>
    </p:extLst>
  </p:cSld>
  <p:clrMapOvr>
    <a:overrideClrMapping bg1="dk1" tx1="lt1" bg2="dk2" tx2="lt2" accent1="accent1" accent2="accent2" accent3="accent3" accent4="accent4" accent5="accent5" accent6="accent6" hlink="hlink" folHlink="folHlink"/>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tint val="90000"/>
            <a:shade val="97000"/>
            <a:satMod val="130000"/>
          </a:schemeClr>
        </a:solidFill>
        <a:effectLst/>
      </p:bgPr>
    </p:bg>
    <p:spTree>
      <p:nvGrpSpPr>
        <p:cNvPr id="1" name="">
          <a:extLst>
            <a:ext uri="{FF2B5EF4-FFF2-40B4-BE49-F238E27FC236}">
              <a16:creationId xmlns:a16="http://schemas.microsoft.com/office/drawing/2014/main" id="{D529D368-A190-1172-40F8-3760AF2EAC24}"/>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6BC71DA2-C407-988C-F554-8320C0732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578972"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848EA645-360B-1B48-FEF2-4CCB9B687AE4}"/>
              </a:ext>
            </a:extLst>
          </p:cNvPr>
          <p:cNvSpPr>
            <a:spLocks noGrp="1"/>
          </p:cNvSpPr>
          <p:nvPr>
            <p:ph type="title"/>
          </p:nvPr>
        </p:nvSpPr>
        <p:spPr>
          <a:xfrm>
            <a:off x="781877" y="643467"/>
            <a:ext cx="3467569" cy="5571066"/>
          </a:xfrm>
        </p:spPr>
        <p:txBody>
          <a:bodyPr anchor="ctr">
            <a:normAutofit/>
          </a:bodyPr>
          <a:lstStyle/>
          <a:p>
            <a:r>
              <a:rPr lang="en-US" sz="4000">
                <a:solidFill>
                  <a:srgbClr val="FFFFFF"/>
                </a:solidFill>
              </a:rPr>
              <a:t>Bentuk Bumi Bulat atau Rata?</a:t>
            </a:r>
            <a:endParaRPr lang="en-ID" sz="4000">
              <a:solidFill>
                <a:srgbClr val="FFFFFF"/>
              </a:solidFill>
            </a:endParaRPr>
          </a:p>
        </p:txBody>
      </p:sp>
      <p:sp>
        <p:nvSpPr>
          <p:cNvPr id="10" name="Rectangle 9">
            <a:extLst>
              <a:ext uri="{FF2B5EF4-FFF2-40B4-BE49-F238E27FC236}">
                <a16:creationId xmlns:a16="http://schemas.microsoft.com/office/drawing/2014/main" id="{2EA50373-EDB4-23A2-F902-7A238531CD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4578973" y="0"/>
            <a:ext cx="7613027"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ID"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53A6C2C1-3CB6-1DA9-73A7-19142402E4EA}"/>
              </a:ext>
            </a:extLst>
          </p:cNvPr>
          <p:cNvSpPr>
            <a:spLocks noGrp="1"/>
          </p:cNvSpPr>
          <p:nvPr>
            <p:ph idx="1"/>
          </p:nvPr>
        </p:nvSpPr>
        <p:spPr>
          <a:xfrm>
            <a:off x="5124206" y="643467"/>
            <a:ext cx="6104288" cy="5571065"/>
          </a:xfrm>
        </p:spPr>
        <p:txBody>
          <a:bodyPr anchor="ctr">
            <a:normAutofit fontScale="85000" lnSpcReduction="20000"/>
          </a:bodyPr>
          <a:lstStyle/>
          <a:p>
            <a:pPr marL="0" indent="0" algn="ctr" rtl="1">
              <a:buNone/>
            </a:pPr>
            <a:r>
              <a:rPr lang="ar-SA" sz="5400">
                <a:solidFill>
                  <a:srgbClr val="FFFFFF"/>
                </a:solidFill>
                <a:latin typeface="Arabic Typesetting" panose="03020402040406030203" pitchFamily="66" charset="-78"/>
                <a:cs typeface="Arabic Typesetting" panose="03020402040406030203" pitchFamily="66" charset="-78"/>
              </a:rPr>
              <a:t>الَّذِي جَعَلَ لَكُمُ الْأَرْضَ فِرَاشًا وَالسَّمَاءَ بِنَاءً</a:t>
            </a:r>
          </a:p>
          <a:p>
            <a:pPr marL="0" indent="0" algn="ctr" rtl="1">
              <a:buNone/>
            </a:pPr>
            <a:r>
              <a:rPr lang="en-ID" sz="3200">
                <a:solidFill>
                  <a:schemeClr val="bg1"/>
                </a:solidFill>
                <a:latin typeface="+mj-lt"/>
                <a:cs typeface="Arabic Typesetting" panose="03020402040406030203" pitchFamily="66" charset="-78"/>
              </a:rPr>
              <a:t>Dialah yang menjadikan bumi sebagai hamparan bagimu dan langit sebagai atap. (QS. Al-Baqarah : 22)</a:t>
            </a:r>
          </a:p>
          <a:p>
            <a:pPr marL="0" indent="0" rtl="1">
              <a:buNone/>
            </a:pPr>
            <a:r>
              <a:rPr lang="en-ID" sz="3200" b="1">
                <a:solidFill>
                  <a:srgbClr val="FFFFFF"/>
                </a:solidFill>
                <a:cs typeface="Arabic Typesetting" panose="03020402040406030203" pitchFamily="66" charset="-78"/>
              </a:rPr>
              <a:t>Gerakan Flat Earth modern mulai mencuat sekitar akhir abad ke-19, dengan puncak kebangkitannya di awal abad ke-21 melalui platform digital. </a:t>
            </a:r>
          </a:p>
          <a:p>
            <a:pPr marL="0" indent="0" rtl="1">
              <a:buNone/>
            </a:pPr>
            <a:r>
              <a:rPr lang="en-ID" sz="3200" b="1">
                <a:solidFill>
                  <a:srgbClr val="FFFFFF"/>
                </a:solidFill>
                <a:cs typeface="Arabic Typesetting" panose="03020402040406030203" pitchFamily="66" charset="-78"/>
              </a:rPr>
              <a:t>Meskipun teori ini telah dibantah secara luas oleh sains modern, terutama dalam hal astronomi dan fisika, gerakan ini terus bertahan berkat pengaruh media sosial dan rasa ingin tahu sebagian orang untuk mempertanyakan apa yang dianggap kebenaran ilmiah.</a:t>
            </a:r>
          </a:p>
        </p:txBody>
      </p:sp>
    </p:spTree>
    <p:extLst>
      <p:ext uri="{BB962C8B-B14F-4D97-AF65-F5344CB8AC3E}">
        <p14:creationId xmlns:p14="http://schemas.microsoft.com/office/powerpoint/2010/main" val="3249876310"/>
      </p:ext>
    </p:extLst>
  </p:cSld>
  <p:clrMapOvr>
    <a:overrideClrMapping bg1="dk1" tx1="lt1" bg2="dk2" tx2="lt2" accent1="accent1" accent2="accent2" accent3="accent3" accent4="accent4" accent5="accent5" accent6="accent6" hlink="hlink" folHlink="folHlink"/>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tint val="90000"/>
            <a:shade val="97000"/>
            <a:satMod val="130000"/>
          </a:schemeClr>
        </a:solidFill>
        <a:effectLst/>
      </p:bgPr>
    </p:bg>
    <p:spTree>
      <p:nvGrpSpPr>
        <p:cNvPr id="1" name="">
          <a:extLst>
            <a:ext uri="{FF2B5EF4-FFF2-40B4-BE49-F238E27FC236}">
              <a16:creationId xmlns:a16="http://schemas.microsoft.com/office/drawing/2014/main" id="{3D62FF05-2A05-265C-522B-D8FD14C940C0}"/>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9301BE47-EF0C-F5B3-1BCA-9555CA1729D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578972"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F76DD560-7356-311A-435F-0C6CCFD88DD7}"/>
              </a:ext>
            </a:extLst>
          </p:cNvPr>
          <p:cNvSpPr>
            <a:spLocks noGrp="1"/>
          </p:cNvSpPr>
          <p:nvPr>
            <p:ph type="title"/>
          </p:nvPr>
        </p:nvSpPr>
        <p:spPr>
          <a:xfrm>
            <a:off x="781877" y="643467"/>
            <a:ext cx="3467569" cy="5571066"/>
          </a:xfrm>
        </p:spPr>
        <p:txBody>
          <a:bodyPr anchor="ctr">
            <a:normAutofit/>
          </a:bodyPr>
          <a:lstStyle/>
          <a:p>
            <a:r>
              <a:rPr lang="en-US" sz="4000">
                <a:solidFill>
                  <a:srgbClr val="FFFFFF"/>
                </a:solidFill>
              </a:rPr>
              <a:t>Bumi dan Langit Ada Tujuh</a:t>
            </a:r>
            <a:endParaRPr lang="en-ID" sz="4000">
              <a:solidFill>
                <a:srgbClr val="FFFFFF"/>
              </a:solidFill>
            </a:endParaRPr>
          </a:p>
        </p:txBody>
      </p:sp>
      <p:sp>
        <p:nvSpPr>
          <p:cNvPr id="10" name="Rectangle 9">
            <a:extLst>
              <a:ext uri="{FF2B5EF4-FFF2-40B4-BE49-F238E27FC236}">
                <a16:creationId xmlns:a16="http://schemas.microsoft.com/office/drawing/2014/main" id="{6B78A8CF-CE06-A092-DC93-E05044BE89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4578973" y="0"/>
            <a:ext cx="7613027"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ID"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07C39ADF-9248-5D79-7366-FE16D9925452}"/>
              </a:ext>
            </a:extLst>
          </p:cNvPr>
          <p:cNvSpPr>
            <a:spLocks noGrp="1"/>
          </p:cNvSpPr>
          <p:nvPr>
            <p:ph idx="1"/>
          </p:nvPr>
        </p:nvSpPr>
        <p:spPr>
          <a:xfrm>
            <a:off x="5124206" y="643467"/>
            <a:ext cx="6104288" cy="5571065"/>
          </a:xfrm>
        </p:spPr>
        <p:txBody>
          <a:bodyPr anchor="ctr">
            <a:normAutofit/>
          </a:bodyPr>
          <a:lstStyle/>
          <a:p>
            <a:pPr marL="0" indent="0" algn="ctr" rtl="1">
              <a:buNone/>
            </a:pPr>
            <a:r>
              <a:rPr lang="ar-SA" sz="4400">
                <a:solidFill>
                  <a:srgbClr val="FFFFFF"/>
                </a:solidFill>
                <a:latin typeface="Arabic Typesetting" panose="03020402040406030203" pitchFamily="66" charset="-78"/>
                <a:cs typeface="Arabic Typesetting" panose="03020402040406030203" pitchFamily="66" charset="-78"/>
              </a:rPr>
              <a:t>اللَّهُ الَّذِي خَلَقَ سَبْعَ سَمَاوَاتٍ وَمِنَ الْأَرْضِ مِثْلَهُنَّ</a:t>
            </a:r>
          </a:p>
          <a:p>
            <a:pPr marL="0" indent="0" algn="ctr" rtl="1">
              <a:buNone/>
            </a:pPr>
            <a:r>
              <a:rPr lang="en-ID" sz="2400">
                <a:solidFill>
                  <a:schemeClr val="bg1"/>
                </a:solidFill>
                <a:latin typeface="+mj-lt"/>
                <a:cs typeface="Arabic Typesetting" panose="03020402040406030203" pitchFamily="66" charset="-78"/>
              </a:rPr>
              <a:t>Allah-lah yang menciptakan tujuh langit dan seperti itu pula bumi. (QS. Ath-Thalaq : 12)</a:t>
            </a:r>
          </a:p>
          <a:p>
            <a:pPr marL="0" indent="0" algn="ctr" rtl="1">
              <a:buNone/>
            </a:pPr>
            <a:endParaRPr lang="en-ID" sz="2400">
              <a:solidFill>
                <a:schemeClr val="bg1"/>
              </a:solidFill>
              <a:latin typeface="+mj-lt"/>
              <a:cs typeface="Arabic Typesetting" panose="03020402040406030203" pitchFamily="66" charset="-78"/>
            </a:endParaRPr>
          </a:p>
          <a:p>
            <a:pPr lvl="1">
              <a:buClr>
                <a:schemeClr val="tx1"/>
              </a:buClr>
              <a:buFont typeface="Wingdings" panose="05000000000000000000" pitchFamily="2" charset="2"/>
              <a:buChar char="§"/>
            </a:pPr>
            <a:r>
              <a:rPr lang="en-ID" sz="3000" b="1">
                <a:solidFill>
                  <a:srgbClr val="FFFFFF"/>
                </a:solidFill>
                <a:cs typeface="Arabic Typesetting" panose="03020402040406030203" pitchFamily="66" charset="-78"/>
              </a:rPr>
              <a:t>Faktanya langit itu ada banyak sekali, pastinya lebih dari tujuh</a:t>
            </a:r>
          </a:p>
          <a:p>
            <a:pPr lvl="1">
              <a:buClr>
                <a:schemeClr val="tx1"/>
              </a:buClr>
              <a:buFont typeface="Wingdings" panose="05000000000000000000" pitchFamily="2" charset="2"/>
              <a:buChar char="§"/>
            </a:pPr>
            <a:r>
              <a:rPr lang="en-ID" sz="3000" b="1">
                <a:solidFill>
                  <a:srgbClr val="FFFFFF"/>
                </a:solidFill>
                <a:cs typeface="Arabic Typesetting" panose="03020402040406030203" pitchFamily="66" charset="-78"/>
              </a:rPr>
              <a:t>Sedangkan bumi hanya ada satu saja, tidak ada bumi lain yang enam sisanya.</a:t>
            </a:r>
            <a:endParaRPr lang="en-ID" sz="3000" b="1">
              <a:solidFill>
                <a:schemeClr val="bg1"/>
              </a:solidFill>
              <a:cs typeface="Arabic Typesetting" panose="03020402040406030203" pitchFamily="66" charset="-78"/>
            </a:endParaRPr>
          </a:p>
        </p:txBody>
      </p:sp>
    </p:spTree>
    <p:extLst>
      <p:ext uri="{BB962C8B-B14F-4D97-AF65-F5344CB8AC3E}">
        <p14:creationId xmlns:p14="http://schemas.microsoft.com/office/powerpoint/2010/main" val="304491414"/>
      </p:ext>
    </p:extLst>
  </p:cSld>
  <p:clrMapOvr>
    <a:overrideClrMapping bg1="dk1" tx1="lt1" bg2="dk2" tx2="lt2" accent1="accent1" accent2="accent2" accent3="accent3" accent4="accent4" accent5="accent5" accent6="accent6" hlink="hlink" folHlink="folHlink"/>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tint val="90000"/>
            <a:shade val="97000"/>
            <a:satMod val="130000"/>
          </a:schemeClr>
        </a:solidFill>
        <a:effectLst/>
      </p:bgPr>
    </p:bg>
    <p:spTree>
      <p:nvGrpSpPr>
        <p:cNvPr id="1" name="">
          <a:extLst>
            <a:ext uri="{FF2B5EF4-FFF2-40B4-BE49-F238E27FC236}">
              <a16:creationId xmlns:a16="http://schemas.microsoft.com/office/drawing/2014/main" id="{25E2E2B2-E7BF-766C-3BD8-B074991D5718}"/>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EDD0F41D-6AA6-A241-5728-A51DA7A01F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578972"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1F0A5F59-8E30-1919-EF46-F3511F8F5839}"/>
              </a:ext>
            </a:extLst>
          </p:cNvPr>
          <p:cNvSpPr>
            <a:spLocks noGrp="1"/>
          </p:cNvSpPr>
          <p:nvPr>
            <p:ph type="title"/>
          </p:nvPr>
        </p:nvSpPr>
        <p:spPr>
          <a:xfrm>
            <a:off x="781877" y="643467"/>
            <a:ext cx="3467569" cy="5571066"/>
          </a:xfrm>
        </p:spPr>
        <p:txBody>
          <a:bodyPr anchor="ctr">
            <a:normAutofit/>
          </a:bodyPr>
          <a:lstStyle/>
          <a:p>
            <a:r>
              <a:rPr lang="en-US" sz="4000">
                <a:solidFill>
                  <a:srgbClr val="FFFFFF"/>
                </a:solidFill>
              </a:rPr>
              <a:t>Langit Tanpa Tiang</a:t>
            </a:r>
            <a:endParaRPr lang="en-ID" sz="4000">
              <a:solidFill>
                <a:srgbClr val="FFFFFF"/>
              </a:solidFill>
            </a:endParaRPr>
          </a:p>
        </p:txBody>
      </p:sp>
      <p:sp>
        <p:nvSpPr>
          <p:cNvPr id="10" name="Rectangle 9">
            <a:extLst>
              <a:ext uri="{FF2B5EF4-FFF2-40B4-BE49-F238E27FC236}">
                <a16:creationId xmlns:a16="http://schemas.microsoft.com/office/drawing/2014/main" id="{21184AAA-C426-84E3-CD4C-AB608C3988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4578973" y="0"/>
            <a:ext cx="7613027"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ID"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13F7F0A9-79B7-35F2-5AC1-74186DD359D0}"/>
              </a:ext>
            </a:extLst>
          </p:cNvPr>
          <p:cNvSpPr>
            <a:spLocks noGrp="1"/>
          </p:cNvSpPr>
          <p:nvPr>
            <p:ph idx="1"/>
          </p:nvPr>
        </p:nvSpPr>
        <p:spPr>
          <a:xfrm>
            <a:off x="5124206" y="643467"/>
            <a:ext cx="6104288" cy="5571065"/>
          </a:xfrm>
        </p:spPr>
        <p:txBody>
          <a:bodyPr anchor="ctr">
            <a:normAutofit fontScale="92500" lnSpcReduction="20000"/>
          </a:bodyPr>
          <a:lstStyle/>
          <a:p>
            <a:pPr marL="0" indent="0" algn="ctr" rtl="1">
              <a:buNone/>
            </a:pPr>
            <a:r>
              <a:rPr lang="ar-SA" sz="5400">
                <a:solidFill>
                  <a:srgbClr val="FFFFFF"/>
                </a:solidFill>
                <a:latin typeface="Arabic Typesetting" panose="03020402040406030203" pitchFamily="66" charset="-78"/>
                <a:cs typeface="Arabic Typesetting" panose="03020402040406030203" pitchFamily="66" charset="-78"/>
              </a:rPr>
              <a:t>اللَّهُ الَّذِي رَفَعَ السَّمَاوَاتِ بِغَيْرِ عَمَدٍ تَرَوْنَهَا </a:t>
            </a:r>
          </a:p>
          <a:p>
            <a:pPr marL="0" indent="0" algn="ctr">
              <a:buNone/>
            </a:pPr>
            <a:r>
              <a:rPr lang="en-ID" sz="3200">
                <a:solidFill>
                  <a:schemeClr val="bg1"/>
                </a:solidFill>
                <a:latin typeface="+mj-lt"/>
                <a:cs typeface="Arabic Typesetting" panose="03020402040406030203" pitchFamily="66" charset="-78"/>
              </a:rPr>
              <a:t>Allah-lah Yang meninggikan langit tanpa tiang (sebagaimana) yang kamu lihat. (QS. Ar-Rad : 2)</a:t>
            </a:r>
          </a:p>
          <a:p>
            <a:pPr lvl="1">
              <a:buClr>
                <a:schemeClr val="tx1"/>
              </a:buClr>
              <a:buFont typeface="Wingdings" panose="05000000000000000000" pitchFamily="2" charset="2"/>
              <a:buChar char="§"/>
            </a:pPr>
            <a:r>
              <a:rPr lang="en-ID" sz="3000" b="1">
                <a:solidFill>
                  <a:schemeClr val="tx1"/>
                </a:solidFill>
                <a:cs typeface="Arabic Typesetting" panose="03020402040406030203" pitchFamily="66" charset="-78"/>
              </a:rPr>
              <a:t> Terkesan langit itu semacam bangunan besar yang bisa jatuh ke bumi, karena itu seharusnya ditopang dengan tiang.</a:t>
            </a:r>
          </a:p>
          <a:p>
            <a:pPr lvl="1">
              <a:buClr>
                <a:schemeClr val="tx1"/>
              </a:buClr>
              <a:buFont typeface="Wingdings" panose="05000000000000000000" pitchFamily="2" charset="2"/>
              <a:buChar char="§"/>
            </a:pPr>
            <a:r>
              <a:rPr lang="en-ID" sz="3000" b="1">
                <a:solidFill>
                  <a:schemeClr val="tx1"/>
                </a:solidFill>
                <a:cs typeface="Arabic Typesetting" panose="03020402040406030203" pitchFamily="66" charset="-78"/>
              </a:rPr>
              <a:t> Sains modern menjelaskan langit bukan bangunan besar yang bisa jatuh ke tanah.</a:t>
            </a:r>
          </a:p>
          <a:p>
            <a:pPr lvl="1">
              <a:buClr>
                <a:schemeClr val="tx1"/>
              </a:buClr>
              <a:buFont typeface="Wingdings" panose="05000000000000000000" pitchFamily="2" charset="2"/>
              <a:buChar char="§"/>
            </a:pPr>
            <a:r>
              <a:rPr lang="en-ID" sz="3000" b="1">
                <a:solidFill>
                  <a:schemeClr val="tx1"/>
                </a:solidFill>
                <a:cs typeface="Arabic Typesetting" panose="03020402040406030203" pitchFamily="66" charset="-78"/>
              </a:rPr>
              <a:t> Meski ada gravitasi bumi, tapi bumi tidak bisa menarik benda angkasa karena factor jarak</a:t>
            </a:r>
          </a:p>
        </p:txBody>
      </p:sp>
    </p:spTree>
    <p:extLst>
      <p:ext uri="{BB962C8B-B14F-4D97-AF65-F5344CB8AC3E}">
        <p14:creationId xmlns:p14="http://schemas.microsoft.com/office/powerpoint/2010/main" val="3392743815"/>
      </p:ext>
    </p:extLst>
  </p:cSld>
  <p:clrMapOvr>
    <a:overrideClrMapping bg1="dk1" tx1="lt1" bg2="dk2" tx2="lt2" accent1="accent1" accent2="accent2" accent3="accent3" accent4="accent4" accent5="accent5" accent6="accent6" hlink="hlink" folHlink="folHlink"/>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tint val="90000"/>
            <a:shade val="97000"/>
            <a:satMod val="130000"/>
          </a:schemeClr>
        </a:solidFill>
        <a:effectLst/>
      </p:bgPr>
    </p:bg>
    <p:spTree>
      <p:nvGrpSpPr>
        <p:cNvPr id="1" name="">
          <a:extLst>
            <a:ext uri="{FF2B5EF4-FFF2-40B4-BE49-F238E27FC236}">
              <a16:creationId xmlns:a16="http://schemas.microsoft.com/office/drawing/2014/main" id="{BDBE3582-59AA-5B47-00C3-5564F5CD6070}"/>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1C985B19-A88D-13A1-3461-60E637BCD8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578972"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8CAF7DF-C62B-127F-CE9A-A26A2951CC03}"/>
              </a:ext>
            </a:extLst>
          </p:cNvPr>
          <p:cNvSpPr>
            <a:spLocks noGrp="1"/>
          </p:cNvSpPr>
          <p:nvPr>
            <p:ph type="title"/>
          </p:nvPr>
        </p:nvSpPr>
        <p:spPr>
          <a:xfrm>
            <a:off x="781877" y="643467"/>
            <a:ext cx="3467569" cy="5571066"/>
          </a:xfrm>
        </p:spPr>
        <p:txBody>
          <a:bodyPr anchor="ctr">
            <a:normAutofit/>
          </a:bodyPr>
          <a:lstStyle/>
          <a:p>
            <a:r>
              <a:rPr lang="en-US" sz="4000">
                <a:solidFill>
                  <a:srgbClr val="FFFFFF"/>
                </a:solidFill>
              </a:rPr>
              <a:t>Matahari Terbenam di Laut ?</a:t>
            </a:r>
            <a:endParaRPr lang="en-ID" sz="4000">
              <a:solidFill>
                <a:srgbClr val="FFFFFF"/>
              </a:solidFill>
            </a:endParaRPr>
          </a:p>
        </p:txBody>
      </p:sp>
      <p:sp>
        <p:nvSpPr>
          <p:cNvPr id="10" name="Rectangle 9">
            <a:extLst>
              <a:ext uri="{FF2B5EF4-FFF2-40B4-BE49-F238E27FC236}">
                <a16:creationId xmlns:a16="http://schemas.microsoft.com/office/drawing/2014/main" id="{355BD8C0-94F4-F473-7DF4-924C4A1BACD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4578973" y="0"/>
            <a:ext cx="7613027"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ID"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D25C1CCC-1B1F-EAF3-7338-2FFDAF58B7CF}"/>
              </a:ext>
            </a:extLst>
          </p:cNvPr>
          <p:cNvSpPr>
            <a:spLocks noGrp="1"/>
          </p:cNvSpPr>
          <p:nvPr>
            <p:ph idx="1"/>
          </p:nvPr>
        </p:nvSpPr>
        <p:spPr>
          <a:xfrm>
            <a:off x="5124206" y="643467"/>
            <a:ext cx="6104288" cy="5571065"/>
          </a:xfrm>
        </p:spPr>
        <p:txBody>
          <a:bodyPr anchor="ctr">
            <a:normAutofit lnSpcReduction="10000"/>
          </a:bodyPr>
          <a:lstStyle/>
          <a:p>
            <a:pPr marL="0" indent="0" algn="ctr" rtl="1">
              <a:buNone/>
            </a:pPr>
            <a:r>
              <a:rPr lang="ar-SA" sz="5400">
                <a:solidFill>
                  <a:srgbClr val="FFFFFF"/>
                </a:solidFill>
                <a:latin typeface="Arabic Typesetting" panose="03020402040406030203" pitchFamily="66" charset="-78"/>
                <a:cs typeface="Arabic Typesetting" panose="03020402040406030203" pitchFamily="66" charset="-78"/>
              </a:rPr>
              <a:t>حَتَّىٰ إِذَا بَلَغَ مَغْرِبَ الشَّمْسِ وَجَدَهَا تَغْرُبُ فِي عَيْنٍ حَمِئَةٍ </a:t>
            </a:r>
          </a:p>
          <a:p>
            <a:pPr marL="0" indent="0" algn="ctr">
              <a:buNone/>
            </a:pPr>
            <a:r>
              <a:rPr lang="en-ID" sz="2400">
                <a:solidFill>
                  <a:schemeClr val="bg1"/>
                </a:solidFill>
                <a:latin typeface="+mj-lt"/>
                <a:cs typeface="Arabic Typesetting" panose="03020402040406030203" pitchFamily="66" charset="-78"/>
              </a:rPr>
              <a:t>Hingga apabila dia telah sampai ketempat terbenam matahari, dia melihat matahari terbenam di dalam laut yang berlumpur hitam. (QS. Al-Kahfi : 86)</a:t>
            </a:r>
          </a:p>
          <a:p>
            <a:pPr marL="0" indent="0">
              <a:buNone/>
            </a:pPr>
            <a:r>
              <a:rPr lang="en-ID" b="1"/>
              <a:t>Matahari berbentuk bola hampir sempurna dengan diameter rata-rata sekitar 1.392.700 km.  Valumenya </a:t>
            </a:r>
            <a:r>
              <a:rPr lang="sv-SE" b="1"/>
              <a:t>sekitar </a:t>
            </a:r>
            <a:r>
              <a:rPr lang="sv-SE" sz="2000" b="1"/>
              <a:t>1,41 × 10²⁷ kubik meter. </a:t>
            </a:r>
          </a:p>
          <a:p>
            <a:pPr marL="0" indent="0">
              <a:buNone/>
            </a:pPr>
            <a:r>
              <a:rPr lang="sv-SE" sz="2000" b="1"/>
              <a:t>Jika Matahari adalah bola basket (diameter 24 cm), maka Bumi bisa diibaratkan sebagai bola golf (diameter 4 cm).</a:t>
            </a:r>
          </a:p>
          <a:p>
            <a:pPr marL="0" indent="0">
              <a:buNone/>
            </a:pPr>
            <a:r>
              <a:rPr lang="sv-SE" sz="2000" b="1"/>
              <a:t>Jika Matahari tenggelam di laut Bumi, itu akan menjadi fenomena yang sangat aneh dan tidak mungkin terjadi secara fisik dalam konteks hukum alam semesta yang kita pahami.</a:t>
            </a:r>
            <a:endParaRPr lang="en-ID" sz="2400">
              <a:solidFill>
                <a:schemeClr val="bg1"/>
              </a:solidFill>
              <a:cs typeface="Arabic Typesetting" panose="03020402040406030203" pitchFamily="66" charset="-78"/>
            </a:endParaRPr>
          </a:p>
          <a:p>
            <a:pPr marL="0" indent="0" algn="ctr">
              <a:buNone/>
            </a:pPr>
            <a:endParaRPr lang="en-ID" sz="3200">
              <a:solidFill>
                <a:srgbClr val="FFFFFF"/>
              </a:solidFill>
              <a:latin typeface="+mj-lt"/>
              <a:cs typeface="Arabic Typesetting" panose="03020402040406030203" pitchFamily="66" charset="-78"/>
            </a:endParaRPr>
          </a:p>
        </p:txBody>
      </p:sp>
    </p:spTree>
    <p:extLst>
      <p:ext uri="{BB962C8B-B14F-4D97-AF65-F5344CB8AC3E}">
        <p14:creationId xmlns:p14="http://schemas.microsoft.com/office/powerpoint/2010/main" val="1015317952"/>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B5993E2-C02B-4335-ABA5-D8EC465551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0B801A2-5622-4BE8-9AD2-C337A2CD00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ID"/>
          </a:p>
        </p:txBody>
      </p:sp>
      <p:sp>
        <p:nvSpPr>
          <p:cNvPr id="13" name="Rectangle 12">
            <a:extLst>
              <a:ext uri="{FF2B5EF4-FFF2-40B4-BE49-F238E27FC236}">
                <a16:creationId xmlns:a16="http://schemas.microsoft.com/office/drawing/2014/main" id="{B7AF614F-5BC3-4086-99F5-B87C5847A0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ID"/>
          </a:p>
        </p:txBody>
      </p:sp>
      <p:graphicFrame>
        <p:nvGraphicFramePr>
          <p:cNvPr id="5" name="Content Placeholder 2">
            <a:extLst>
              <a:ext uri="{FF2B5EF4-FFF2-40B4-BE49-F238E27FC236}">
                <a16:creationId xmlns:a16="http://schemas.microsoft.com/office/drawing/2014/main" id="{5E254BCD-12BA-ACCC-0995-35EAE45F0567}"/>
              </a:ext>
            </a:extLst>
          </p:cNvPr>
          <p:cNvGraphicFramePr>
            <a:graphicFrameLocks noGrp="1"/>
          </p:cNvGraphicFramePr>
          <p:nvPr>
            <p:ph idx="1"/>
            <p:extLst>
              <p:ext uri="{D42A27DB-BD31-4B8C-83A1-F6EECF244321}">
                <p14:modId xmlns:p14="http://schemas.microsoft.com/office/powerpoint/2010/main" val="2831489760"/>
              </p:ext>
            </p:extLst>
          </p:nvPr>
        </p:nvGraphicFramePr>
        <p:xfrm>
          <a:off x="4406961" y="1405288"/>
          <a:ext cx="7357093" cy="383085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65448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tint val="90000"/>
            <a:shade val="97000"/>
            <a:satMod val="130000"/>
          </a:schemeClr>
        </a:solidFill>
        <a:effectLst/>
      </p:bgPr>
    </p:bg>
    <p:spTree>
      <p:nvGrpSpPr>
        <p:cNvPr id="1" name="">
          <a:extLst>
            <a:ext uri="{FF2B5EF4-FFF2-40B4-BE49-F238E27FC236}">
              <a16:creationId xmlns:a16="http://schemas.microsoft.com/office/drawing/2014/main" id="{B97186ED-DD6A-AD3E-A2FC-EFA797F69670}"/>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517A3661-EA5D-13EF-92A7-FDCC3A5593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578972"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FFFC4EBA-0842-85B6-7F6E-BC6D64C9B77C}"/>
              </a:ext>
            </a:extLst>
          </p:cNvPr>
          <p:cNvSpPr>
            <a:spLocks noGrp="1"/>
          </p:cNvSpPr>
          <p:nvPr>
            <p:ph type="title"/>
          </p:nvPr>
        </p:nvSpPr>
        <p:spPr>
          <a:xfrm>
            <a:off x="781877" y="643467"/>
            <a:ext cx="3467569" cy="5571066"/>
          </a:xfrm>
        </p:spPr>
        <p:txBody>
          <a:bodyPr anchor="ctr">
            <a:normAutofit/>
          </a:bodyPr>
          <a:lstStyle/>
          <a:p>
            <a:r>
              <a:rPr lang="en-US" sz="4000">
                <a:solidFill>
                  <a:srgbClr val="FFFFFF"/>
                </a:solidFill>
              </a:rPr>
              <a:t>Gunung Diletakkan dan Jadi Pasak</a:t>
            </a:r>
            <a:endParaRPr lang="en-ID" sz="4000">
              <a:solidFill>
                <a:srgbClr val="FFFFFF"/>
              </a:solidFill>
            </a:endParaRPr>
          </a:p>
        </p:txBody>
      </p:sp>
      <p:sp>
        <p:nvSpPr>
          <p:cNvPr id="10" name="Rectangle 9">
            <a:extLst>
              <a:ext uri="{FF2B5EF4-FFF2-40B4-BE49-F238E27FC236}">
                <a16:creationId xmlns:a16="http://schemas.microsoft.com/office/drawing/2014/main" id="{97393993-D002-3594-1DF6-5D1C0DC752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4578973" y="0"/>
            <a:ext cx="7613027"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ID"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D085426D-F249-BBED-9F56-137B0DFA0B9B}"/>
              </a:ext>
            </a:extLst>
          </p:cNvPr>
          <p:cNvSpPr>
            <a:spLocks noGrp="1"/>
          </p:cNvSpPr>
          <p:nvPr>
            <p:ph idx="1"/>
          </p:nvPr>
        </p:nvSpPr>
        <p:spPr>
          <a:xfrm>
            <a:off x="5124206" y="643467"/>
            <a:ext cx="6104288" cy="5571065"/>
          </a:xfrm>
        </p:spPr>
        <p:txBody>
          <a:bodyPr anchor="ctr">
            <a:normAutofit fontScale="92500"/>
          </a:bodyPr>
          <a:lstStyle/>
          <a:p>
            <a:pPr marL="0" indent="0" algn="ctr" rtl="1">
              <a:buNone/>
            </a:pPr>
            <a:r>
              <a:rPr lang="ar-SA" sz="5400">
                <a:solidFill>
                  <a:srgbClr val="FFFFFF"/>
                </a:solidFill>
                <a:latin typeface="Arabic Typesetting" panose="03020402040406030203" pitchFamily="66" charset="-78"/>
                <a:cs typeface="Arabic Typesetting" panose="03020402040406030203" pitchFamily="66" charset="-78"/>
              </a:rPr>
              <a:t>وَالْجِبَالَ أَوْتَادًا</a:t>
            </a:r>
            <a:endParaRPr lang="en-US" sz="5400">
              <a:solidFill>
                <a:srgbClr val="FFFFFF"/>
              </a:solidFill>
              <a:latin typeface="Arabic Typesetting" panose="03020402040406030203" pitchFamily="66" charset="-78"/>
              <a:cs typeface="Arabic Typesetting" panose="03020402040406030203" pitchFamily="66" charset="-78"/>
            </a:endParaRPr>
          </a:p>
          <a:p>
            <a:pPr marL="0" indent="0" algn="ctr">
              <a:buNone/>
            </a:pPr>
            <a:r>
              <a:rPr lang="en-ID" sz="3200">
                <a:solidFill>
                  <a:schemeClr val="bg1"/>
                </a:solidFill>
                <a:latin typeface="+mj-lt"/>
                <a:cs typeface="Arabic Typesetting" panose="03020402040406030203" pitchFamily="66" charset="-78"/>
              </a:rPr>
              <a:t>Dan gunung-gunung sebagai pasak (QS. An-Naba : 7)</a:t>
            </a:r>
          </a:p>
          <a:p>
            <a:pPr marL="0" indent="0">
              <a:buNone/>
            </a:pPr>
            <a:endParaRPr lang="en-ID" sz="2600">
              <a:solidFill>
                <a:schemeClr val="bg1"/>
              </a:solidFill>
              <a:cs typeface="Arabic Typesetting" panose="03020402040406030203" pitchFamily="66" charset="-78"/>
            </a:endParaRPr>
          </a:p>
          <a:p>
            <a:pPr marL="0" indent="0">
              <a:buNone/>
            </a:pPr>
            <a:r>
              <a:rPr lang="en-ID" sz="2600" b="1">
                <a:solidFill>
                  <a:schemeClr val="tx1"/>
                </a:solidFill>
                <a:cs typeface="Arabic Typesetting" panose="03020402040406030203" pitchFamily="66" charset="-78"/>
              </a:rPr>
              <a:t>Istilah ‘pasak’ dimengerti sebagai sesuatu yang menahan atau menstabilkan. Dalam konteks geologi, gunung terbentuk karena aktivitas lempeng tektonik, misalnya tabrakan, penunjaman, atau aktivitas vulkanik. </a:t>
            </a:r>
          </a:p>
          <a:p>
            <a:pPr marL="0" indent="0">
              <a:buNone/>
            </a:pPr>
            <a:r>
              <a:rPr lang="en-ID" sz="2600" b="1">
                <a:solidFill>
                  <a:schemeClr val="tx1"/>
                </a:solidFill>
                <a:cs typeface="Arabic Typesetting" panose="03020402040406030203" pitchFamily="66" charset="-78"/>
              </a:rPr>
              <a:t>Jadi gunung bukanlah struktur yang dibuat untuk menahan bumi tetap stabil, melainkan produk dari gerakan lempeng bumi itu sendiri.</a:t>
            </a:r>
          </a:p>
        </p:txBody>
      </p:sp>
    </p:spTree>
    <p:extLst>
      <p:ext uri="{BB962C8B-B14F-4D97-AF65-F5344CB8AC3E}">
        <p14:creationId xmlns:p14="http://schemas.microsoft.com/office/powerpoint/2010/main" val="2646655398"/>
      </p:ext>
    </p:extLst>
  </p:cSld>
  <p:clrMapOvr>
    <a:overrideClrMapping bg1="dk1" tx1="lt1" bg2="dk2" tx2="lt2" accent1="accent1" accent2="accent2" accent3="accent3" accent4="accent4" accent5="accent5" accent6="accent6" hlink="hlink" folHlink="folHlink"/>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tint val="90000"/>
            <a:shade val="97000"/>
            <a:satMod val="130000"/>
          </a:schemeClr>
        </a:solidFill>
        <a:effectLst/>
      </p:bgPr>
    </p:bg>
    <p:spTree>
      <p:nvGrpSpPr>
        <p:cNvPr id="1" name="">
          <a:extLst>
            <a:ext uri="{FF2B5EF4-FFF2-40B4-BE49-F238E27FC236}">
              <a16:creationId xmlns:a16="http://schemas.microsoft.com/office/drawing/2014/main" id="{1D8CBFBD-4313-7882-CE7A-5BDE43E9E644}"/>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914FE88E-A605-7B8F-29BF-DA87A58289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578972"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98316F57-E2CD-321B-E2D2-72B1D6EC64BF}"/>
              </a:ext>
            </a:extLst>
          </p:cNvPr>
          <p:cNvSpPr>
            <a:spLocks noGrp="1"/>
          </p:cNvSpPr>
          <p:nvPr>
            <p:ph type="title"/>
          </p:nvPr>
        </p:nvSpPr>
        <p:spPr>
          <a:xfrm>
            <a:off x="781877" y="643467"/>
            <a:ext cx="3467569" cy="5571066"/>
          </a:xfrm>
        </p:spPr>
        <p:txBody>
          <a:bodyPr anchor="ctr">
            <a:normAutofit/>
          </a:bodyPr>
          <a:lstStyle/>
          <a:p>
            <a:r>
              <a:rPr lang="en-US" sz="4000">
                <a:solidFill>
                  <a:srgbClr val="FFFFFF"/>
                </a:solidFill>
              </a:rPr>
              <a:t>Gunung Mencegah Gempa Bumi?</a:t>
            </a:r>
            <a:endParaRPr lang="en-ID" sz="4000">
              <a:solidFill>
                <a:srgbClr val="FFFFFF"/>
              </a:solidFill>
            </a:endParaRPr>
          </a:p>
        </p:txBody>
      </p:sp>
      <p:sp>
        <p:nvSpPr>
          <p:cNvPr id="10" name="Rectangle 9">
            <a:extLst>
              <a:ext uri="{FF2B5EF4-FFF2-40B4-BE49-F238E27FC236}">
                <a16:creationId xmlns:a16="http://schemas.microsoft.com/office/drawing/2014/main" id="{7A6B34C9-617A-68B3-BAA6-15C72746FE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4578973" y="0"/>
            <a:ext cx="7613027"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ID"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20FA2748-B0EE-1A2F-20AD-BA7C0C3E4681}"/>
              </a:ext>
            </a:extLst>
          </p:cNvPr>
          <p:cNvSpPr>
            <a:spLocks noGrp="1"/>
          </p:cNvSpPr>
          <p:nvPr>
            <p:ph idx="1"/>
          </p:nvPr>
        </p:nvSpPr>
        <p:spPr>
          <a:xfrm>
            <a:off x="5124206" y="643467"/>
            <a:ext cx="6104288" cy="5571065"/>
          </a:xfrm>
        </p:spPr>
        <p:txBody>
          <a:bodyPr anchor="ctr">
            <a:normAutofit/>
          </a:bodyPr>
          <a:lstStyle/>
          <a:p>
            <a:pPr marL="0" indent="0" algn="ctr" rtl="1">
              <a:buNone/>
            </a:pPr>
            <a:r>
              <a:rPr lang="ar-SA" sz="5400">
                <a:solidFill>
                  <a:srgbClr val="FFFFFF"/>
                </a:solidFill>
                <a:latin typeface="Arabic Typesetting" panose="03020402040406030203" pitchFamily="66" charset="-78"/>
                <a:cs typeface="Arabic Typesetting" panose="03020402040406030203" pitchFamily="66" charset="-78"/>
              </a:rPr>
              <a:t>وَجَعَلْنَا فِي الْأَرْضِ رَوَاسِيَ أَنْ تَمِيدَ بِهِمْ </a:t>
            </a:r>
            <a:r>
              <a:rPr lang="en-ID" sz="2800">
                <a:solidFill>
                  <a:schemeClr val="bg1"/>
                </a:solidFill>
                <a:latin typeface="+mj-lt"/>
                <a:cs typeface="Arabic Typesetting" panose="03020402040406030203" pitchFamily="66" charset="-78"/>
              </a:rPr>
              <a:t>Kami jadikan di bumi ini gunung-gunung yang kokoh agar bumi itu tidak goncang bersama mereka (QS. Al-Anbiya’ : 31)</a:t>
            </a:r>
          </a:p>
          <a:p>
            <a:pPr marL="0" indent="0" rtl="1">
              <a:buNone/>
            </a:pPr>
            <a:r>
              <a:rPr lang="en-ID" sz="3200">
                <a:solidFill>
                  <a:schemeClr val="tx1"/>
                </a:solidFill>
                <a:cs typeface="Arabic Typesetting" panose="03020402040406030203" pitchFamily="66" charset="-78"/>
              </a:rPr>
              <a:t>Justru gunung (khususnya pegunungan dan gunung berapi) adalah hasil dari aktivitas lempeng tektonik, bukan penyebab kestabilan.</a:t>
            </a:r>
          </a:p>
        </p:txBody>
      </p:sp>
    </p:spTree>
    <p:extLst>
      <p:ext uri="{BB962C8B-B14F-4D97-AF65-F5344CB8AC3E}">
        <p14:creationId xmlns:p14="http://schemas.microsoft.com/office/powerpoint/2010/main" val="926369095"/>
      </p:ext>
    </p:extLst>
  </p:cSld>
  <p:clrMapOvr>
    <a:overrideClrMapping bg1="dk1" tx1="lt1" bg2="dk2" tx2="lt2" accent1="accent1" accent2="accent2" accent3="accent3" accent4="accent4" accent5="accent5" accent6="accent6" hlink="hlink" folHlink="folHlink"/>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tint val="90000"/>
            <a:shade val="97000"/>
            <a:satMod val="130000"/>
          </a:schemeClr>
        </a:solidFill>
        <a:effectLst/>
      </p:bgPr>
    </p:bg>
    <p:spTree>
      <p:nvGrpSpPr>
        <p:cNvPr id="1" name="">
          <a:extLst>
            <a:ext uri="{FF2B5EF4-FFF2-40B4-BE49-F238E27FC236}">
              <a16:creationId xmlns:a16="http://schemas.microsoft.com/office/drawing/2014/main" id="{A8A7050A-96E1-7193-0518-98BC1220BAD5}"/>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772D94A7-0E3E-F387-5B5E-F60214EB29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578972"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2505D047-5F12-13B7-8EA8-FB4CD3B542EA}"/>
              </a:ext>
            </a:extLst>
          </p:cNvPr>
          <p:cNvSpPr>
            <a:spLocks noGrp="1"/>
          </p:cNvSpPr>
          <p:nvPr>
            <p:ph type="title"/>
          </p:nvPr>
        </p:nvSpPr>
        <p:spPr>
          <a:xfrm>
            <a:off x="781877" y="643467"/>
            <a:ext cx="3467569" cy="5571066"/>
          </a:xfrm>
        </p:spPr>
        <p:txBody>
          <a:bodyPr anchor="ctr">
            <a:normAutofit/>
          </a:bodyPr>
          <a:lstStyle/>
          <a:p>
            <a:r>
              <a:rPr lang="en-US" sz="4000">
                <a:solidFill>
                  <a:srgbClr val="FFFFFF"/>
                </a:solidFill>
              </a:rPr>
              <a:t>Gunung Bergerak Seperti Awan?</a:t>
            </a:r>
            <a:endParaRPr lang="en-ID" sz="4000">
              <a:solidFill>
                <a:srgbClr val="FFFFFF"/>
              </a:solidFill>
            </a:endParaRPr>
          </a:p>
        </p:txBody>
      </p:sp>
      <p:sp>
        <p:nvSpPr>
          <p:cNvPr id="10" name="Rectangle 9">
            <a:extLst>
              <a:ext uri="{FF2B5EF4-FFF2-40B4-BE49-F238E27FC236}">
                <a16:creationId xmlns:a16="http://schemas.microsoft.com/office/drawing/2014/main" id="{192ED064-0622-4F99-B689-75E6CF8B9E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4578973" y="0"/>
            <a:ext cx="7613027"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ID"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5A081E43-3367-2566-B31D-ECFE1085B6D0}"/>
              </a:ext>
            </a:extLst>
          </p:cNvPr>
          <p:cNvSpPr>
            <a:spLocks noGrp="1"/>
          </p:cNvSpPr>
          <p:nvPr>
            <p:ph idx="1"/>
          </p:nvPr>
        </p:nvSpPr>
        <p:spPr>
          <a:xfrm>
            <a:off x="5124206" y="643467"/>
            <a:ext cx="6104288" cy="5571065"/>
          </a:xfrm>
        </p:spPr>
        <p:txBody>
          <a:bodyPr anchor="ctr">
            <a:normAutofit fontScale="85000" lnSpcReduction="10000"/>
          </a:bodyPr>
          <a:lstStyle/>
          <a:p>
            <a:pPr marL="0" indent="0" algn="ctr" rtl="1">
              <a:buNone/>
            </a:pPr>
            <a:r>
              <a:rPr lang="ar-SA" sz="5400">
                <a:solidFill>
                  <a:srgbClr val="FFFFFF"/>
                </a:solidFill>
                <a:latin typeface="Arabic Typesetting" panose="03020402040406030203" pitchFamily="66" charset="-78"/>
                <a:cs typeface="Arabic Typesetting" panose="03020402040406030203" pitchFamily="66" charset="-78"/>
              </a:rPr>
              <a:t>وَتَرَى الْجِبَالَ تَحْسَبُهَا جَامِدَةً وَهِيَ تَمُرُّ مَرَّ السَّحَابِ</a:t>
            </a:r>
            <a:endParaRPr lang="en-US" sz="5400">
              <a:solidFill>
                <a:srgbClr val="FFFFFF"/>
              </a:solidFill>
              <a:latin typeface="Arabic Typesetting" panose="03020402040406030203" pitchFamily="66" charset="-78"/>
              <a:cs typeface="Arabic Typesetting" panose="03020402040406030203" pitchFamily="66" charset="-78"/>
            </a:endParaRPr>
          </a:p>
          <a:p>
            <a:pPr marL="0" indent="0" algn="ctr">
              <a:buNone/>
            </a:pPr>
            <a:r>
              <a:rPr lang="en-ID" sz="3200">
                <a:solidFill>
                  <a:schemeClr val="bg1"/>
                </a:solidFill>
                <a:latin typeface="+mj-lt"/>
                <a:cs typeface="Arabic Typesetting" panose="03020402040406030203" pitchFamily="66" charset="-78"/>
              </a:rPr>
              <a:t>Dan kamu lihat gunung-gunung itu, kamu sangka dia tetap di tempatnya, padahal ia berjalan sebagai jalannya awan. (QS. An-Naml : 88)</a:t>
            </a:r>
          </a:p>
          <a:p>
            <a:pPr marL="0" indent="0" algn="ctr">
              <a:buNone/>
            </a:pPr>
            <a:endParaRPr lang="ar-SA" sz="3200">
              <a:solidFill>
                <a:srgbClr val="FFFFFF"/>
              </a:solidFill>
              <a:latin typeface="+mj-lt"/>
              <a:cs typeface="Arabic Typesetting" panose="03020402040406030203" pitchFamily="66" charset="-78"/>
            </a:endParaRPr>
          </a:p>
          <a:p>
            <a:pPr lvl="1">
              <a:buClr>
                <a:schemeClr val="tx1"/>
              </a:buClr>
              <a:buFont typeface="Wingdings" panose="05000000000000000000" pitchFamily="2" charset="2"/>
              <a:buChar char="§"/>
            </a:pPr>
            <a:r>
              <a:rPr lang="en-ID" sz="3300">
                <a:solidFill>
                  <a:schemeClr val="bg1"/>
                </a:solidFill>
                <a:cs typeface="Arabic Typesetting" panose="03020402040406030203" pitchFamily="66" charset="-78"/>
              </a:rPr>
              <a:t> </a:t>
            </a:r>
            <a:r>
              <a:rPr lang="en-ID" sz="3300">
                <a:solidFill>
                  <a:schemeClr val="tx1"/>
                </a:solidFill>
                <a:cs typeface="Arabic Typesetting" panose="03020402040406030203" pitchFamily="66" charset="-78"/>
              </a:rPr>
              <a:t>Pergeseran lempeng bumi hanya 2-10 cm per tahun</a:t>
            </a:r>
          </a:p>
          <a:p>
            <a:pPr lvl="1">
              <a:buClr>
                <a:schemeClr val="tx1"/>
              </a:buClr>
              <a:buFont typeface="Wingdings" panose="05000000000000000000" pitchFamily="2" charset="2"/>
              <a:buChar char="§"/>
            </a:pPr>
            <a:r>
              <a:rPr lang="en-ID" sz="3300">
                <a:solidFill>
                  <a:schemeClr val="tx1"/>
                </a:solidFill>
                <a:cs typeface="Arabic Typesetting" panose="03020402040406030203" pitchFamily="66" charset="-78"/>
              </a:rPr>
              <a:t> Awan bergerak dengan sangat cepat.</a:t>
            </a:r>
          </a:p>
          <a:p>
            <a:pPr lvl="3">
              <a:buClr>
                <a:schemeClr val="tx1"/>
              </a:buClr>
              <a:buFont typeface="Wingdings" panose="05000000000000000000" pitchFamily="2" charset="2"/>
              <a:buChar char="§"/>
            </a:pPr>
            <a:r>
              <a:rPr lang="en-ID" sz="2900">
                <a:solidFill>
                  <a:schemeClr val="tx1"/>
                </a:solidFill>
                <a:cs typeface="Arabic Typesetting" panose="03020402040406030203" pitchFamily="66" charset="-78"/>
              </a:rPr>
              <a:t>Awan rendah 10-30 km/jam. </a:t>
            </a:r>
          </a:p>
          <a:p>
            <a:pPr lvl="3">
              <a:buClr>
                <a:schemeClr val="tx1"/>
              </a:buClr>
              <a:buFont typeface="Wingdings" panose="05000000000000000000" pitchFamily="2" charset="2"/>
              <a:buChar char="§"/>
            </a:pPr>
            <a:r>
              <a:rPr lang="en-ID" sz="2900">
                <a:solidFill>
                  <a:schemeClr val="tx1"/>
                </a:solidFill>
                <a:cs typeface="Arabic Typesetting" panose="03020402040406030203" pitchFamily="66" charset="-78"/>
              </a:rPr>
              <a:t>Awan sedang 30-60 km per jam. </a:t>
            </a:r>
          </a:p>
          <a:p>
            <a:pPr lvl="3">
              <a:buClr>
                <a:schemeClr val="tx1"/>
              </a:buClr>
              <a:buFont typeface="Wingdings" panose="05000000000000000000" pitchFamily="2" charset="2"/>
              <a:buChar char="§"/>
            </a:pPr>
            <a:r>
              <a:rPr lang="en-ID" sz="2900">
                <a:solidFill>
                  <a:schemeClr val="tx1"/>
                </a:solidFill>
                <a:cs typeface="Arabic Typesetting" panose="03020402040406030203" pitchFamily="66" charset="-78"/>
              </a:rPr>
              <a:t>Awan tinggi 100-200 km per jam</a:t>
            </a:r>
          </a:p>
        </p:txBody>
      </p:sp>
    </p:spTree>
    <p:extLst>
      <p:ext uri="{BB962C8B-B14F-4D97-AF65-F5344CB8AC3E}">
        <p14:creationId xmlns:p14="http://schemas.microsoft.com/office/powerpoint/2010/main" val="1987744489"/>
      </p:ext>
    </p:extLst>
  </p:cSld>
  <p:clrMapOvr>
    <a:overrideClrMapping bg1="dk1" tx1="lt1" bg2="dk2" tx2="lt2" accent1="accent1" accent2="accent2" accent3="accent3" accent4="accent4" accent5="accent5" accent6="accent6" hlink="hlink" folHlink="folHlink"/>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tint val="90000"/>
            <a:shade val="97000"/>
            <a:satMod val="130000"/>
          </a:schemeClr>
        </a:solidFill>
        <a:effectLst/>
      </p:bgPr>
    </p:bg>
    <p:spTree>
      <p:nvGrpSpPr>
        <p:cNvPr id="1" name="">
          <a:extLst>
            <a:ext uri="{FF2B5EF4-FFF2-40B4-BE49-F238E27FC236}">
              <a16:creationId xmlns:a16="http://schemas.microsoft.com/office/drawing/2014/main" id="{4A76A12E-1775-997A-8377-AE6F91390A28}"/>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332F8870-8870-6B15-6577-EC8F6F196B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578972"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915E3650-328E-D930-77F1-6A1BCCBA8683}"/>
              </a:ext>
            </a:extLst>
          </p:cNvPr>
          <p:cNvSpPr>
            <a:spLocks noGrp="1"/>
          </p:cNvSpPr>
          <p:nvPr>
            <p:ph type="title"/>
          </p:nvPr>
        </p:nvSpPr>
        <p:spPr>
          <a:xfrm>
            <a:off x="781877" y="643467"/>
            <a:ext cx="3467569" cy="5571066"/>
          </a:xfrm>
        </p:spPr>
        <p:txBody>
          <a:bodyPr anchor="ctr">
            <a:normAutofit/>
          </a:bodyPr>
          <a:lstStyle/>
          <a:p>
            <a:r>
              <a:rPr lang="en-US" sz="4000">
                <a:solidFill>
                  <a:srgbClr val="FFFFFF"/>
                </a:solidFill>
              </a:rPr>
              <a:t>Besi Diturunkan?</a:t>
            </a:r>
            <a:endParaRPr lang="en-ID" sz="4000">
              <a:solidFill>
                <a:srgbClr val="FFFFFF"/>
              </a:solidFill>
            </a:endParaRPr>
          </a:p>
        </p:txBody>
      </p:sp>
      <p:sp>
        <p:nvSpPr>
          <p:cNvPr id="10" name="Rectangle 9">
            <a:extLst>
              <a:ext uri="{FF2B5EF4-FFF2-40B4-BE49-F238E27FC236}">
                <a16:creationId xmlns:a16="http://schemas.microsoft.com/office/drawing/2014/main" id="{CA750AE1-F693-7F9B-E069-AFFCBD25BD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4578973" y="0"/>
            <a:ext cx="7613027"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ID"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520D6BD0-D0DE-EA04-1E71-B52F1BB78F1B}"/>
              </a:ext>
            </a:extLst>
          </p:cNvPr>
          <p:cNvSpPr>
            <a:spLocks noGrp="1"/>
          </p:cNvSpPr>
          <p:nvPr>
            <p:ph idx="1"/>
          </p:nvPr>
        </p:nvSpPr>
        <p:spPr>
          <a:xfrm>
            <a:off x="5124206" y="643467"/>
            <a:ext cx="6104288" cy="5571065"/>
          </a:xfrm>
        </p:spPr>
        <p:txBody>
          <a:bodyPr anchor="ctr">
            <a:normAutofit/>
          </a:bodyPr>
          <a:lstStyle/>
          <a:p>
            <a:pPr marL="0" indent="0" algn="ctr" rtl="1">
              <a:buNone/>
            </a:pPr>
            <a:r>
              <a:rPr lang="ar-SA" sz="5400">
                <a:solidFill>
                  <a:srgbClr val="FFFFFF"/>
                </a:solidFill>
                <a:latin typeface="Arabic Typesetting" panose="03020402040406030203" pitchFamily="66" charset="-78"/>
                <a:cs typeface="Arabic Typesetting" panose="03020402040406030203" pitchFamily="66" charset="-78"/>
              </a:rPr>
              <a:t>وَأَنْزَلْنَا الْحَدِيدَ فِيهِ بَأْسٌ شَدِيدٌ وَمَنَافِعُ لِلنَّاسِ </a:t>
            </a:r>
            <a:endParaRPr lang="en-US" sz="5400">
              <a:solidFill>
                <a:srgbClr val="FFFFFF"/>
              </a:solidFill>
              <a:latin typeface="Arabic Typesetting" panose="03020402040406030203" pitchFamily="66" charset="-78"/>
              <a:cs typeface="Arabic Typesetting" panose="03020402040406030203" pitchFamily="66" charset="-78"/>
            </a:endParaRPr>
          </a:p>
          <a:p>
            <a:pPr marL="0" indent="0" algn="ctr">
              <a:buNone/>
            </a:pPr>
            <a:r>
              <a:rPr lang="sv-SE" sz="2800">
                <a:solidFill>
                  <a:schemeClr val="bg1"/>
                </a:solidFill>
                <a:latin typeface="+mj-lt"/>
                <a:cs typeface="Arabic Typesetting" panose="03020402040406030203" pitchFamily="66" charset="-78"/>
              </a:rPr>
              <a:t>Dan Kami turunkan besi, padanya terdapat kekuatan yang hebat dan berbagai manfaat bagi manusia. (QS. Al-Hadid : 25)</a:t>
            </a:r>
          </a:p>
          <a:p>
            <a:pPr marL="0" indent="0">
              <a:buNone/>
            </a:pPr>
            <a:r>
              <a:rPr lang="sv-SE" sz="2800" b="1">
                <a:solidFill>
                  <a:schemeClr val="tx1"/>
                </a:solidFill>
                <a:cs typeface="Arabic Typesetting" panose="03020402040406030203" pitchFamily="66" charset="-78"/>
              </a:rPr>
              <a:t>Kalaupun sejak awal terbentuknya bumi sudah mengandung unsur besi dari akibat ledakan supernova, seharusnya tidak dikatakan : Kami menurunkan.</a:t>
            </a:r>
          </a:p>
          <a:p>
            <a:pPr marL="0" indent="0">
              <a:buNone/>
            </a:pPr>
            <a:r>
              <a:rPr lang="sv-SE" sz="2800" b="1">
                <a:solidFill>
                  <a:schemeClr val="tx1"/>
                </a:solidFill>
                <a:cs typeface="Arabic Typesetting" panose="03020402040406030203" pitchFamily="66" charset="-78"/>
              </a:rPr>
              <a:t>Tetapi : Kami ciptakan bumi dengan unsur besi di dalamnya.</a:t>
            </a:r>
            <a:endParaRPr lang="en-ID" sz="2800" b="1">
              <a:solidFill>
                <a:schemeClr val="tx1"/>
              </a:solidFill>
              <a:cs typeface="Arabic Typesetting" panose="03020402040406030203" pitchFamily="66" charset="-78"/>
            </a:endParaRPr>
          </a:p>
        </p:txBody>
      </p:sp>
    </p:spTree>
    <p:extLst>
      <p:ext uri="{BB962C8B-B14F-4D97-AF65-F5344CB8AC3E}">
        <p14:creationId xmlns:p14="http://schemas.microsoft.com/office/powerpoint/2010/main" val="2095513819"/>
      </p:ext>
    </p:extLst>
  </p:cSld>
  <p:clrMapOvr>
    <a:overrideClrMapping bg1="dk1" tx1="lt1" bg2="dk2" tx2="lt2" accent1="accent1" accent2="accent2" accent3="accent3" accent4="accent4" accent5="accent5" accent6="accent6" hlink="hlink" folHlink="folHlink"/>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4698C7-E56D-2D8E-B78F-C5EABCC60312}"/>
              </a:ext>
            </a:extLst>
          </p:cNvPr>
          <p:cNvSpPr>
            <a:spLocks noGrp="1"/>
          </p:cNvSpPr>
          <p:nvPr>
            <p:ph type="title"/>
          </p:nvPr>
        </p:nvSpPr>
        <p:spPr/>
        <p:txBody>
          <a:bodyPr>
            <a:normAutofit/>
          </a:bodyPr>
          <a:lstStyle/>
          <a:p>
            <a:r>
              <a:rPr lang="en-ID" b="1"/>
              <a:t>3. Ayat  Khilafiyah Fiqhiyah</a:t>
            </a:r>
          </a:p>
        </p:txBody>
      </p:sp>
      <p:sp>
        <p:nvSpPr>
          <p:cNvPr id="3" name="Content Placeholder 2">
            <a:extLst>
              <a:ext uri="{FF2B5EF4-FFF2-40B4-BE49-F238E27FC236}">
                <a16:creationId xmlns:a16="http://schemas.microsoft.com/office/drawing/2014/main" id="{77D53DE9-C40D-4AB6-B4E6-7C042BA0A51F}"/>
              </a:ext>
            </a:extLst>
          </p:cNvPr>
          <p:cNvSpPr>
            <a:spLocks noGrp="1"/>
          </p:cNvSpPr>
          <p:nvPr>
            <p:ph idx="1"/>
          </p:nvPr>
        </p:nvSpPr>
        <p:spPr/>
        <p:txBody>
          <a:bodyPr/>
          <a:lstStyle/>
          <a:p>
            <a:pPr marL="457200" lvl="0" indent="-457200">
              <a:buClr>
                <a:schemeClr val="tx1"/>
              </a:buClr>
              <a:buFont typeface="+mj-lt"/>
              <a:buAutoNum type="alphaLcPeriod"/>
            </a:pPr>
            <a:r>
              <a:rPr lang="en-ID" b="1"/>
              <a:t>Sentuhan Kulit Suami-Istri &amp; Batalnya Wudhu</a:t>
            </a:r>
            <a:endParaRPr lang="en-ID"/>
          </a:p>
          <a:p>
            <a:pPr marL="457200" lvl="0" indent="-457200">
              <a:buClr>
                <a:schemeClr val="tx1"/>
              </a:buClr>
              <a:buFont typeface="+mj-lt"/>
              <a:buAutoNum type="alphaLcPeriod"/>
            </a:pPr>
            <a:r>
              <a:rPr lang="en-ID" b="1"/>
              <a:t>Tayammum Sebagai Pengganti Wudhu</a:t>
            </a:r>
            <a:endParaRPr lang="en-ID"/>
          </a:p>
          <a:p>
            <a:pPr marL="457200" lvl="0" indent="-457200">
              <a:buClr>
                <a:schemeClr val="tx1"/>
              </a:buClr>
              <a:buFont typeface="+mj-lt"/>
              <a:buAutoNum type="alphaLcPeriod"/>
            </a:pPr>
            <a:r>
              <a:rPr lang="en-ID" b="1"/>
              <a:t>Perbedaan Masa Iddah</a:t>
            </a:r>
            <a:endParaRPr lang="en-ID"/>
          </a:p>
        </p:txBody>
      </p:sp>
    </p:spTree>
    <p:extLst>
      <p:ext uri="{BB962C8B-B14F-4D97-AF65-F5344CB8AC3E}">
        <p14:creationId xmlns:p14="http://schemas.microsoft.com/office/powerpoint/2010/main" val="36174996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D36AA33-9D3E-8B81-DE73-BF4BC0D42AAF}"/>
            </a:ext>
          </a:extLst>
        </p:cNvPr>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FB5993E2-C02B-4335-ABA5-D8EC465551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0B801A2-5622-4BE8-9AD2-C337A2CD00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ID"/>
          </a:p>
        </p:txBody>
      </p:sp>
      <p:sp>
        <p:nvSpPr>
          <p:cNvPr id="14" name="Rectangle 13">
            <a:extLst>
              <a:ext uri="{FF2B5EF4-FFF2-40B4-BE49-F238E27FC236}">
                <a16:creationId xmlns:a16="http://schemas.microsoft.com/office/drawing/2014/main" id="{B7AF614F-5BC3-4086-99F5-B87C5847A0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ID"/>
          </a:p>
        </p:txBody>
      </p:sp>
      <p:graphicFrame>
        <p:nvGraphicFramePr>
          <p:cNvPr id="5" name="Content Placeholder 2">
            <a:extLst>
              <a:ext uri="{FF2B5EF4-FFF2-40B4-BE49-F238E27FC236}">
                <a16:creationId xmlns:a16="http://schemas.microsoft.com/office/drawing/2014/main" id="{A73CF58E-CD24-FF30-6362-4DE980A8B345}"/>
              </a:ext>
            </a:extLst>
          </p:cNvPr>
          <p:cNvGraphicFramePr>
            <a:graphicFrameLocks noGrp="1"/>
          </p:cNvGraphicFramePr>
          <p:nvPr>
            <p:ph idx="1"/>
            <p:extLst>
              <p:ext uri="{D42A27DB-BD31-4B8C-83A1-F6EECF244321}">
                <p14:modId xmlns:p14="http://schemas.microsoft.com/office/powerpoint/2010/main" val="2177854663"/>
              </p:ext>
            </p:extLst>
          </p:nvPr>
        </p:nvGraphicFramePr>
        <p:xfrm>
          <a:off x="4206241" y="548640"/>
          <a:ext cx="7333298" cy="574103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118830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D710C04-8B72-FB5C-7DDB-5B095BD1ED8E}"/>
            </a:ext>
          </a:extLst>
        </p:cNvPr>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9DB695EE-6A6A-41F1-0F5F-10CBD4A160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67183C9E-D6E8-D845-D447-89F1CC185A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ID"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Rectangle 13">
            <a:extLst>
              <a:ext uri="{FF2B5EF4-FFF2-40B4-BE49-F238E27FC236}">
                <a16:creationId xmlns:a16="http://schemas.microsoft.com/office/drawing/2014/main" id="{8B9AAC69-9E60-D1D6-9DDD-B46DF51B7D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ID"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5" name="Content Placeholder 2">
            <a:extLst>
              <a:ext uri="{FF2B5EF4-FFF2-40B4-BE49-F238E27FC236}">
                <a16:creationId xmlns:a16="http://schemas.microsoft.com/office/drawing/2014/main" id="{07C899BF-A51A-1662-CB83-644418D88941}"/>
              </a:ext>
            </a:extLst>
          </p:cNvPr>
          <p:cNvGraphicFramePr>
            <a:graphicFrameLocks noGrp="1"/>
          </p:cNvGraphicFramePr>
          <p:nvPr>
            <p:ph idx="1"/>
            <p:extLst>
              <p:ext uri="{D42A27DB-BD31-4B8C-83A1-F6EECF244321}">
                <p14:modId xmlns:p14="http://schemas.microsoft.com/office/powerpoint/2010/main" val="3598066138"/>
              </p:ext>
            </p:extLst>
          </p:nvPr>
        </p:nvGraphicFramePr>
        <p:xfrm>
          <a:off x="4206241" y="548640"/>
          <a:ext cx="7333298" cy="574103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774129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83FD35-4D94-9C07-F19F-66212799A6AD}"/>
              </a:ext>
            </a:extLst>
          </p:cNvPr>
          <p:cNvSpPr>
            <a:spLocks noGrp="1"/>
          </p:cNvSpPr>
          <p:nvPr>
            <p:ph type="title"/>
          </p:nvPr>
        </p:nvSpPr>
        <p:spPr/>
        <p:txBody>
          <a:bodyPr>
            <a:normAutofit/>
          </a:bodyPr>
          <a:lstStyle/>
          <a:p>
            <a:r>
              <a:rPr lang="en-ID" b="1"/>
              <a:t>A. Pengertian</a:t>
            </a:r>
          </a:p>
        </p:txBody>
      </p:sp>
      <p:sp>
        <p:nvSpPr>
          <p:cNvPr id="3" name="Content Placeholder 2">
            <a:extLst>
              <a:ext uri="{FF2B5EF4-FFF2-40B4-BE49-F238E27FC236}">
                <a16:creationId xmlns:a16="http://schemas.microsoft.com/office/drawing/2014/main" id="{5CEBF473-CAE1-569E-27C8-CC1769C85F3D}"/>
              </a:ext>
            </a:extLst>
          </p:cNvPr>
          <p:cNvSpPr>
            <a:spLocks noGrp="1"/>
          </p:cNvSpPr>
          <p:nvPr>
            <p:ph idx="1"/>
          </p:nvPr>
        </p:nvSpPr>
        <p:spPr/>
        <p:txBody>
          <a:bodyPr/>
          <a:lstStyle/>
          <a:p>
            <a:pPr marL="0" lvl="0" indent="-91440">
              <a:buNone/>
            </a:pPr>
            <a:r>
              <a:rPr lang="en-ID"/>
              <a:t>ETIMOLOGIS : Asal Kata : </a:t>
            </a:r>
            <a:r>
              <a:rPr lang="en-ID" i="1"/>
              <a:t>syabaha</a:t>
            </a:r>
            <a:r>
              <a:rPr lang="en-ID"/>
              <a:t> (</a:t>
            </a:r>
            <a:r>
              <a:rPr lang="ar-SA"/>
              <a:t>شبه</a:t>
            </a:r>
            <a:r>
              <a:rPr lang="en-ID"/>
              <a:t>) </a:t>
            </a:r>
          </a:p>
          <a:p>
            <a:pPr marL="0" lvl="0" indent="-91440">
              <a:buNone/>
            </a:pPr>
            <a:r>
              <a:rPr lang="en-ID" b="1">
                <a:solidFill>
                  <a:schemeClr val="tx1"/>
                </a:solidFill>
              </a:rPr>
              <a:t>1. Kemiripan - Keserupaan</a:t>
            </a:r>
          </a:p>
          <a:p>
            <a:pPr marL="0" indent="0" algn="ctr" rtl="1">
              <a:buClr>
                <a:schemeClr val="tx1"/>
              </a:buClr>
              <a:buNone/>
            </a:pPr>
            <a:r>
              <a:rPr lang="ar-SA" sz="4000">
                <a:latin typeface="Arabic Typesetting" panose="03020402040406030203" pitchFamily="66" charset="-78"/>
                <a:cs typeface="Arabic Typesetting" panose="03020402040406030203" pitchFamily="66" charset="-78"/>
              </a:rPr>
              <a:t>وَأُتُوا بِهِ </a:t>
            </a:r>
            <a:r>
              <a:rPr lang="ar-SA" sz="4000" u="sng">
                <a:solidFill>
                  <a:srgbClr val="C00000"/>
                </a:solidFill>
                <a:latin typeface="Arabic Typesetting" panose="03020402040406030203" pitchFamily="66" charset="-78"/>
                <a:cs typeface="Arabic Typesetting" panose="03020402040406030203" pitchFamily="66" charset="-78"/>
              </a:rPr>
              <a:t>مُتَشَابِهًا</a:t>
            </a:r>
          </a:p>
          <a:p>
            <a:pPr marL="0" indent="0" algn="ctr">
              <a:buClr>
                <a:schemeClr val="tx1"/>
              </a:buClr>
              <a:buNone/>
            </a:pPr>
            <a:r>
              <a:rPr lang="en-ID">
                <a:solidFill>
                  <a:schemeClr val="tx1"/>
                </a:solidFill>
                <a:latin typeface="+mj-lt"/>
              </a:rPr>
              <a:t>Mereka diberi buah-buahan yang </a:t>
            </a:r>
            <a:r>
              <a:rPr lang="en-ID" b="1">
                <a:solidFill>
                  <a:srgbClr val="C00000"/>
                </a:solidFill>
                <a:latin typeface="+mj-lt"/>
              </a:rPr>
              <a:t>mirip</a:t>
            </a:r>
            <a:endParaRPr lang="en-US" b="1">
              <a:solidFill>
                <a:srgbClr val="C00000"/>
              </a:solidFill>
              <a:latin typeface="+mj-lt"/>
            </a:endParaRPr>
          </a:p>
          <a:p>
            <a:pPr marL="0" indent="0" algn="ctr">
              <a:buClr>
                <a:schemeClr val="tx1"/>
              </a:buClr>
              <a:buNone/>
            </a:pPr>
            <a:r>
              <a:rPr lang="en-ID"/>
              <a:t>(Q.S. Al-Baqarah 2: 25). </a:t>
            </a:r>
          </a:p>
          <a:p>
            <a:pPr marL="0" indent="0">
              <a:buClr>
                <a:schemeClr val="tx1"/>
              </a:buClr>
              <a:buNone/>
            </a:pPr>
            <a:endParaRPr lang="en-ID"/>
          </a:p>
        </p:txBody>
      </p:sp>
    </p:spTree>
    <p:extLst>
      <p:ext uri="{BB962C8B-B14F-4D97-AF65-F5344CB8AC3E}">
        <p14:creationId xmlns:p14="http://schemas.microsoft.com/office/powerpoint/2010/main" val="19585302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F0647C-E343-41A6-5108-03E1F2306FA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901A720-B199-CE57-EA42-7B748C541421}"/>
              </a:ext>
            </a:extLst>
          </p:cNvPr>
          <p:cNvSpPr>
            <a:spLocks noGrp="1"/>
          </p:cNvSpPr>
          <p:nvPr>
            <p:ph type="title"/>
          </p:nvPr>
        </p:nvSpPr>
        <p:spPr/>
        <p:txBody>
          <a:bodyPr>
            <a:normAutofit/>
          </a:bodyPr>
          <a:lstStyle/>
          <a:p>
            <a:r>
              <a:rPr lang="en-ID" b="1"/>
              <a:t>A. Pengertian</a:t>
            </a:r>
          </a:p>
        </p:txBody>
      </p:sp>
      <p:sp>
        <p:nvSpPr>
          <p:cNvPr id="3" name="Content Placeholder 2">
            <a:extLst>
              <a:ext uri="{FF2B5EF4-FFF2-40B4-BE49-F238E27FC236}">
                <a16:creationId xmlns:a16="http://schemas.microsoft.com/office/drawing/2014/main" id="{4BEA3B97-965F-6722-491C-063555B88CE6}"/>
              </a:ext>
            </a:extLst>
          </p:cNvPr>
          <p:cNvSpPr>
            <a:spLocks noGrp="1"/>
          </p:cNvSpPr>
          <p:nvPr>
            <p:ph idx="1"/>
          </p:nvPr>
        </p:nvSpPr>
        <p:spPr/>
        <p:txBody>
          <a:bodyPr/>
          <a:lstStyle/>
          <a:p>
            <a:pPr marL="0" lvl="0" indent="-91440">
              <a:buNone/>
            </a:pPr>
            <a:r>
              <a:rPr lang="en-ID"/>
              <a:t>ETIMOLOGIS : Asal Kata : </a:t>
            </a:r>
            <a:r>
              <a:rPr lang="en-ID" i="1"/>
              <a:t>syabaha</a:t>
            </a:r>
            <a:r>
              <a:rPr lang="en-ID"/>
              <a:t> (</a:t>
            </a:r>
            <a:r>
              <a:rPr lang="ar-SA"/>
              <a:t>شبه</a:t>
            </a:r>
            <a:r>
              <a:rPr lang="en-ID"/>
              <a:t>) </a:t>
            </a:r>
          </a:p>
          <a:p>
            <a:pPr marL="0" lvl="0" indent="-91440">
              <a:buNone/>
            </a:pPr>
            <a:r>
              <a:rPr lang="en-ID" b="1">
                <a:solidFill>
                  <a:schemeClr val="tx1"/>
                </a:solidFill>
              </a:rPr>
              <a:t>2. Serupa</a:t>
            </a:r>
          </a:p>
          <a:p>
            <a:pPr marL="0" indent="0" algn="ctr" rtl="1">
              <a:buClr>
                <a:schemeClr val="tx1"/>
              </a:buClr>
              <a:buNone/>
            </a:pPr>
            <a:r>
              <a:rPr lang="ar-SA" sz="4000">
                <a:latin typeface="Arabic Typesetting" panose="03020402040406030203" pitchFamily="66" charset="-78"/>
                <a:cs typeface="Arabic Typesetting" panose="03020402040406030203" pitchFamily="66" charset="-78"/>
              </a:rPr>
              <a:t>اللَّهُ نَزَّلَ أَحْسَنَ الْحَدِيثِ كِتَابًا م</a:t>
            </a:r>
            <a:r>
              <a:rPr lang="ar-SA" sz="4000" u="sng">
                <a:solidFill>
                  <a:srgbClr val="C00000"/>
                </a:solidFill>
                <a:latin typeface="Arabic Typesetting" panose="03020402040406030203" pitchFamily="66" charset="-78"/>
                <a:cs typeface="Arabic Typesetting" panose="03020402040406030203" pitchFamily="66" charset="-78"/>
              </a:rPr>
              <a:t>ُتَشَابِهًا</a:t>
            </a:r>
            <a:r>
              <a:rPr lang="ar-SA" sz="4000">
                <a:latin typeface="Arabic Typesetting" panose="03020402040406030203" pitchFamily="66" charset="-78"/>
                <a:cs typeface="Arabic Typesetting" panose="03020402040406030203" pitchFamily="66" charset="-78"/>
              </a:rPr>
              <a:t> مَثَانِيَ</a:t>
            </a:r>
          </a:p>
          <a:p>
            <a:pPr marL="0" indent="0" algn="ctr">
              <a:buClr>
                <a:schemeClr val="tx1"/>
              </a:buClr>
              <a:buNone/>
            </a:pPr>
            <a:r>
              <a:rPr lang="en-ID">
                <a:solidFill>
                  <a:schemeClr val="tx1"/>
                </a:solidFill>
                <a:latin typeface="+mj-lt"/>
              </a:rPr>
              <a:t>Allah telah menurunkan perkataan yang paling baik (yaitu) Al Quran yang </a:t>
            </a:r>
            <a:r>
              <a:rPr lang="en-ID" b="1">
                <a:solidFill>
                  <a:srgbClr val="C00000"/>
                </a:solidFill>
                <a:latin typeface="+mj-lt"/>
              </a:rPr>
              <a:t>serupa</a:t>
            </a:r>
            <a:r>
              <a:rPr lang="en-ID">
                <a:solidFill>
                  <a:schemeClr val="tx1"/>
                </a:solidFill>
                <a:latin typeface="+mj-lt"/>
              </a:rPr>
              <a:t> lagi berulang-ulang</a:t>
            </a:r>
          </a:p>
          <a:p>
            <a:pPr marL="0" indent="0" algn="ctr">
              <a:buClr>
                <a:schemeClr val="tx1"/>
              </a:buClr>
              <a:buNone/>
            </a:pPr>
            <a:r>
              <a:rPr lang="en-ID">
                <a:solidFill>
                  <a:schemeClr val="tx1"/>
                </a:solidFill>
                <a:latin typeface="+mj-lt"/>
              </a:rPr>
              <a:t>(Q.S. AzZumar 39: 23)</a:t>
            </a:r>
            <a:endParaRPr lang="en-ID"/>
          </a:p>
        </p:txBody>
      </p:sp>
    </p:spTree>
    <p:extLst>
      <p:ext uri="{BB962C8B-B14F-4D97-AF65-F5344CB8AC3E}">
        <p14:creationId xmlns:p14="http://schemas.microsoft.com/office/powerpoint/2010/main" val="28268363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31FB61-653F-2F9D-4F27-F3ADBFAD3FD9}"/>
              </a:ext>
            </a:extLst>
          </p:cNvPr>
          <p:cNvSpPr>
            <a:spLocks noGrp="1"/>
          </p:cNvSpPr>
          <p:nvPr>
            <p:ph type="title"/>
          </p:nvPr>
        </p:nvSpPr>
        <p:spPr/>
        <p:txBody>
          <a:bodyPr>
            <a:normAutofit/>
          </a:bodyPr>
          <a:lstStyle/>
          <a:p>
            <a:r>
              <a:rPr lang="en-ID" b="1"/>
              <a:t>A. Pengertian</a:t>
            </a:r>
          </a:p>
        </p:txBody>
      </p:sp>
      <p:sp>
        <p:nvSpPr>
          <p:cNvPr id="3" name="Content Placeholder 2">
            <a:extLst>
              <a:ext uri="{FF2B5EF4-FFF2-40B4-BE49-F238E27FC236}">
                <a16:creationId xmlns:a16="http://schemas.microsoft.com/office/drawing/2014/main" id="{ADBB10EE-1650-AC47-3EE5-3407952FA33F}"/>
              </a:ext>
            </a:extLst>
          </p:cNvPr>
          <p:cNvSpPr>
            <a:spLocks noGrp="1"/>
          </p:cNvSpPr>
          <p:nvPr>
            <p:ph idx="1"/>
          </p:nvPr>
        </p:nvSpPr>
        <p:spPr/>
        <p:txBody>
          <a:bodyPr/>
          <a:lstStyle/>
          <a:p>
            <a:pPr lvl="0" algn="ctr"/>
            <a:r>
              <a:rPr lang="en-ID" b="1"/>
              <a:t>MUTASYABIHAT VS MUHKAM</a:t>
            </a:r>
          </a:p>
          <a:p>
            <a:pPr lvl="0" algn="ctr" rtl="1"/>
            <a:r>
              <a:rPr lang="ar-SA" sz="3600" b="0" i="0">
                <a:latin typeface="Arabic Typesetting" panose="03020402040406030203" pitchFamily="66" charset="-78"/>
                <a:cs typeface="Arabic Typesetting" panose="03020402040406030203" pitchFamily="66" charset="-78"/>
              </a:rPr>
              <a:t>هُوَ الَّذِي أَنْزَلَ عَلَيْكَ الْكِتَابَ مِنْهُ آيَاتٌ </a:t>
            </a:r>
            <a:endParaRPr lang="en-US" sz="3600" b="0" i="0">
              <a:latin typeface="Arabic Typesetting" panose="03020402040406030203" pitchFamily="66" charset="-78"/>
              <a:cs typeface="Arabic Typesetting" panose="03020402040406030203" pitchFamily="66" charset="-78"/>
            </a:endParaRPr>
          </a:p>
          <a:p>
            <a:pPr lvl="0" algn="ctr" rtl="1"/>
            <a:r>
              <a:rPr lang="ar-SA" sz="6000" b="0" i="0">
                <a:solidFill>
                  <a:srgbClr val="C00000"/>
                </a:solidFill>
                <a:latin typeface="Arabic Typesetting" panose="03020402040406030203" pitchFamily="66" charset="-78"/>
                <a:cs typeface="Arabic Typesetting" panose="03020402040406030203" pitchFamily="66" charset="-78"/>
              </a:rPr>
              <a:t>مُحْكَمَاتٌ </a:t>
            </a:r>
            <a:endParaRPr lang="en-US" sz="6000" b="0" i="0">
              <a:solidFill>
                <a:srgbClr val="C00000"/>
              </a:solidFill>
              <a:latin typeface="Arabic Typesetting" panose="03020402040406030203" pitchFamily="66" charset="-78"/>
              <a:cs typeface="Arabic Typesetting" panose="03020402040406030203" pitchFamily="66" charset="-78"/>
            </a:endParaRPr>
          </a:p>
          <a:p>
            <a:pPr lvl="0" algn="ctr" rtl="1"/>
            <a:r>
              <a:rPr lang="ar-SA" sz="3600" b="0" i="0">
                <a:latin typeface="Arabic Typesetting" panose="03020402040406030203" pitchFamily="66" charset="-78"/>
                <a:cs typeface="Arabic Typesetting" panose="03020402040406030203" pitchFamily="66" charset="-78"/>
              </a:rPr>
              <a:t>هُنَّ أُمُّ الْكِتَابِ وَأُخَرُ </a:t>
            </a:r>
          </a:p>
          <a:p>
            <a:pPr lvl="0" algn="ctr" rtl="1"/>
            <a:r>
              <a:rPr lang="ar-SA" sz="6000" b="0" i="0">
                <a:solidFill>
                  <a:srgbClr val="C00000"/>
                </a:solidFill>
                <a:latin typeface="Arabic Typesetting" panose="03020402040406030203" pitchFamily="66" charset="-78"/>
                <a:cs typeface="Arabic Typesetting" panose="03020402040406030203" pitchFamily="66" charset="-78"/>
              </a:rPr>
              <a:t>مُتَشَابِهَاتٌ</a:t>
            </a:r>
          </a:p>
          <a:p>
            <a:pPr lvl="0" algn="ctr"/>
            <a:endParaRPr lang="en-ID" b="1"/>
          </a:p>
          <a:p>
            <a:pPr marL="0" lvl="0" indent="0" algn="ctr">
              <a:buNone/>
            </a:pPr>
            <a:endParaRPr lang="en-ID"/>
          </a:p>
        </p:txBody>
      </p:sp>
    </p:spTree>
    <p:extLst>
      <p:ext uri="{BB962C8B-B14F-4D97-AF65-F5344CB8AC3E}">
        <p14:creationId xmlns:p14="http://schemas.microsoft.com/office/powerpoint/2010/main" val="21639497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44305A-D992-F41B-0A55-FC5F9DB0CA5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6A1CB9F-CD30-E73C-5311-F4802474F50E}"/>
              </a:ext>
            </a:extLst>
          </p:cNvPr>
          <p:cNvSpPr>
            <a:spLocks noGrp="1"/>
          </p:cNvSpPr>
          <p:nvPr>
            <p:ph type="title"/>
          </p:nvPr>
        </p:nvSpPr>
        <p:spPr/>
        <p:txBody>
          <a:bodyPr>
            <a:normAutofit/>
          </a:bodyPr>
          <a:lstStyle/>
          <a:p>
            <a:r>
              <a:rPr lang="en-ID" b="1"/>
              <a:t>A. Pengertian</a:t>
            </a:r>
          </a:p>
        </p:txBody>
      </p:sp>
      <p:sp>
        <p:nvSpPr>
          <p:cNvPr id="3" name="Content Placeholder 2">
            <a:extLst>
              <a:ext uri="{FF2B5EF4-FFF2-40B4-BE49-F238E27FC236}">
                <a16:creationId xmlns:a16="http://schemas.microsoft.com/office/drawing/2014/main" id="{542D6489-42C4-8D71-E9E5-8435C684C713}"/>
              </a:ext>
            </a:extLst>
          </p:cNvPr>
          <p:cNvSpPr>
            <a:spLocks noGrp="1"/>
          </p:cNvSpPr>
          <p:nvPr>
            <p:ph idx="1"/>
          </p:nvPr>
        </p:nvSpPr>
        <p:spPr/>
        <p:txBody>
          <a:bodyPr>
            <a:normAutofit/>
          </a:bodyPr>
          <a:lstStyle/>
          <a:p>
            <a:pPr lvl="0"/>
            <a:r>
              <a:rPr lang="en-ID" sz="2800" b="1"/>
              <a:t>1. Tidak Bisa Diketahui</a:t>
            </a:r>
          </a:p>
          <a:p>
            <a:pPr lvl="3">
              <a:buClrTx/>
              <a:buFont typeface="Wingdings" panose="05000000000000000000" pitchFamily="2" charset="2"/>
              <a:buChar char="§"/>
            </a:pPr>
            <a:r>
              <a:rPr lang="en-ID" sz="2800"/>
              <a:t> Karena berupa potongan huruf tanpa penjelasan resmi</a:t>
            </a:r>
          </a:p>
          <a:p>
            <a:pPr lvl="3">
              <a:buClrTx/>
              <a:buFont typeface="Wingdings" panose="05000000000000000000" pitchFamily="2" charset="2"/>
              <a:buChar char="§"/>
            </a:pPr>
            <a:r>
              <a:rPr lang="en-ID" sz="2800"/>
              <a:t> Karena terkait dengan wujud fisik Allah</a:t>
            </a:r>
          </a:p>
          <a:p>
            <a:pPr lvl="3">
              <a:buClrTx/>
              <a:buFont typeface="Wingdings" panose="05000000000000000000" pitchFamily="2" charset="2"/>
              <a:buChar char="§"/>
            </a:pPr>
            <a:r>
              <a:rPr lang="en-ID" sz="2800"/>
              <a:t> Karena tidak masuk akal dan sains modern</a:t>
            </a:r>
          </a:p>
          <a:p>
            <a:pPr lvl="0"/>
            <a:r>
              <a:rPr lang="en-ID" sz="2800" b="1"/>
              <a:t>2. Punya Banyak Makna</a:t>
            </a:r>
          </a:p>
          <a:p>
            <a:pPr lvl="3">
              <a:buClrTx/>
              <a:buFont typeface="Wingdings" panose="05000000000000000000" pitchFamily="2" charset="2"/>
              <a:buChar char="§"/>
            </a:pPr>
            <a:r>
              <a:rPr lang="en-ID" sz="2800"/>
              <a:t> Dibutuhkan Data Pembanding</a:t>
            </a:r>
          </a:p>
          <a:p>
            <a:pPr lvl="3">
              <a:buClrTx/>
              <a:buFont typeface="Wingdings" panose="05000000000000000000" pitchFamily="2" charset="2"/>
              <a:buChar char="§"/>
            </a:pPr>
            <a:r>
              <a:rPr lang="en-ID" sz="2800"/>
              <a:t> Munculnya Khilafiyah Penafsiran</a:t>
            </a:r>
          </a:p>
        </p:txBody>
      </p:sp>
    </p:spTree>
    <p:extLst>
      <p:ext uri="{BB962C8B-B14F-4D97-AF65-F5344CB8AC3E}">
        <p14:creationId xmlns:p14="http://schemas.microsoft.com/office/powerpoint/2010/main" val="20888107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563848-4938-D910-7CF0-38490D554696}"/>
              </a:ext>
            </a:extLst>
          </p:cNvPr>
          <p:cNvSpPr>
            <a:spLocks noGrp="1"/>
          </p:cNvSpPr>
          <p:nvPr>
            <p:ph type="title"/>
          </p:nvPr>
        </p:nvSpPr>
        <p:spPr/>
        <p:txBody>
          <a:bodyPr>
            <a:normAutofit/>
          </a:bodyPr>
          <a:lstStyle/>
          <a:p>
            <a:r>
              <a:rPr lang="en-ID" b="1"/>
              <a:t>1. Huruf Muqaththaah</a:t>
            </a:r>
          </a:p>
        </p:txBody>
      </p:sp>
      <p:sp>
        <p:nvSpPr>
          <p:cNvPr id="3" name="Content Placeholder 2">
            <a:extLst>
              <a:ext uri="{FF2B5EF4-FFF2-40B4-BE49-F238E27FC236}">
                <a16:creationId xmlns:a16="http://schemas.microsoft.com/office/drawing/2014/main" id="{63BE3C7A-1354-4ABE-4E8F-D401D8C8716A}"/>
              </a:ext>
            </a:extLst>
          </p:cNvPr>
          <p:cNvSpPr>
            <a:spLocks noGrp="1"/>
          </p:cNvSpPr>
          <p:nvPr>
            <p:ph idx="1"/>
          </p:nvPr>
        </p:nvSpPr>
        <p:spPr>
          <a:xfrm>
            <a:off x="1097280" y="1845734"/>
            <a:ext cx="4726004" cy="2938022"/>
          </a:xfrm>
        </p:spPr>
        <p:txBody>
          <a:bodyPr>
            <a:normAutofit/>
          </a:bodyPr>
          <a:lstStyle/>
          <a:p>
            <a:pPr marL="457200" lvl="0" indent="-457200">
              <a:buClr>
                <a:schemeClr val="tx1"/>
              </a:buClr>
              <a:buFont typeface="+mj-lt"/>
              <a:buAutoNum type="alphaLcPeriod"/>
            </a:pPr>
            <a:r>
              <a:rPr lang="en-ID" sz="2800" b="1"/>
              <a:t>Satu Huruf</a:t>
            </a:r>
            <a:endParaRPr lang="en-ID" sz="2800"/>
          </a:p>
          <a:p>
            <a:pPr marL="457200" lvl="0" indent="-457200">
              <a:buClr>
                <a:schemeClr val="tx1"/>
              </a:buClr>
              <a:buFont typeface="+mj-lt"/>
              <a:buAutoNum type="alphaLcPeriod"/>
            </a:pPr>
            <a:r>
              <a:rPr lang="en-ID" sz="2800" b="1"/>
              <a:t>Dua Huruf</a:t>
            </a:r>
            <a:endParaRPr lang="en-ID" sz="2800"/>
          </a:p>
          <a:p>
            <a:pPr marL="457200" lvl="0" indent="-457200">
              <a:buClr>
                <a:schemeClr val="tx1"/>
              </a:buClr>
              <a:buFont typeface="+mj-lt"/>
              <a:buAutoNum type="alphaLcPeriod"/>
            </a:pPr>
            <a:r>
              <a:rPr lang="en-ID" sz="2800" b="1"/>
              <a:t>Tiga Huruf</a:t>
            </a:r>
            <a:endParaRPr lang="en-ID" sz="2800"/>
          </a:p>
          <a:p>
            <a:pPr marL="457200" lvl="0" indent="-457200">
              <a:buClr>
                <a:schemeClr val="tx1"/>
              </a:buClr>
              <a:buFont typeface="+mj-lt"/>
              <a:buAutoNum type="alphaLcPeriod"/>
            </a:pPr>
            <a:r>
              <a:rPr lang="en-ID" sz="2800" b="1"/>
              <a:t>Empat Huruf</a:t>
            </a:r>
            <a:endParaRPr lang="en-ID" sz="2800"/>
          </a:p>
          <a:p>
            <a:pPr marL="457200" lvl="0" indent="-457200">
              <a:buClr>
                <a:schemeClr val="tx1"/>
              </a:buClr>
              <a:buFont typeface="+mj-lt"/>
              <a:buAutoNum type="alphaLcPeriod"/>
            </a:pPr>
            <a:r>
              <a:rPr lang="en-ID" sz="2800" b="1"/>
              <a:t>Lima Huruf</a:t>
            </a:r>
            <a:endParaRPr lang="en-ID" sz="2800"/>
          </a:p>
        </p:txBody>
      </p:sp>
    </p:spTree>
    <p:extLst>
      <p:ext uri="{BB962C8B-B14F-4D97-AF65-F5344CB8AC3E}">
        <p14:creationId xmlns:p14="http://schemas.microsoft.com/office/powerpoint/2010/main" val="696715338"/>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Retrospect</Template>
  <TotalTime>140</TotalTime>
  <Words>1286</Words>
  <Application>Microsoft Office PowerPoint</Application>
  <PresentationFormat>Widescreen</PresentationFormat>
  <Paragraphs>132</Paragraphs>
  <Slides>24</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24</vt:i4>
      </vt:variant>
    </vt:vector>
  </HeadingPairs>
  <TitlesOfParts>
    <vt:vector size="31" baseType="lpstr">
      <vt:lpstr>Aptos</vt:lpstr>
      <vt:lpstr>Arabic Typesetting</vt:lpstr>
      <vt:lpstr>Bebas Neue</vt:lpstr>
      <vt:lpstr>Calibri</vt:lpstr>
      <vt:lpstr>Calibri Light</vt:lpstr>
      <vt:lpstr>Wingdings</vt:lpstr>
      <vt:lpstr>Retrospect</vt:lpstr>
      <vt:lpstr>Ayat Mutasyabihat</vt:lpstr>
      <vt:lpstr>PowerPoint Presentation</vt:lpstr>
      <vt:lpstr>PowerPoint Presentation</vt:lpstr>
      <vt:lpstr>PowerPoint Presentation</vt:lpstr>
      <vt:lpstr>A. Pengertian</vt:lpstr>
      <vt:lpstr>A. Pengertian</vt:lpstr>
      <vt:lpstr>A. Pengertian</vt:lpstr>
      <vt:lpstr>A. Pengertian</vt:lpstr>
      <vt:lpstr>1. Huruf Muqaththaah</vt:lpstr>
      <vt:lpstr>PowerPoint Presentation</vt:lpstr>
      <vt:lpstr>2. Ayat Wujud Fisik Allah</vt:lpstr>
      <vt:lpstr>2. Ayat Wujud Fisik Allah</vt:lpstr>
      <vt:lpstr>3. Tidak Logis</vt:lpstr>
      <vt:lpstr>Enam Hari Penciptaan</vt:lpstr>
      <vt:lpstr>Matahari Bergerak Mengelilingi Bumi</vt:lpstr>
      <vt:lpstr>Bentuk Bumi Bulat atau Rata?</vt:lpstr>
      <vt:lpstr>Bumi dan Langit Ada Tujuh</vt:lpstr>
      <vt:lpstr>Langit Tanpa Tiang</vt:lpstr>
      <vt:lpstr>Matahari Terbenam di Laut ?</vt:lpstr>
      <vt:lpstr>Gunung Diletakkan dan Jadi Pasak</vt:lpstr>
      <vt:lpstr>Gunung Mencegah Gempa Bumi?</vt:lpstr>
      <vt:lpstr>Gunung Bergerak Seperti Awan?</vt:lpstr>
      <vt:lpstr>Besi Diturunkan?</vt:lpstr>
      <vt:lpstr>3. Ayat  Khilafiyah Fiqhiyah</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Dr. Ahmad Sarwat, Lc.MA</dc:creator>
  <cp:lastModifiedBy>Dr. Ahmad Sarwat, Lc.MA</cp:lastModifiedBy>
  <cp:revision>4</cp:revision>
  <dcterms:created xsi:type="dcterms:W3CDTF">2025-05-05T21:20:16Z</dcterms:created>
  <dcterms:modified xsi:type="dcterms:W3CDTF">2025-05-07T09:52:01Z</dcterms:modified>
</cp:coreProperties>
</file>